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9" r:id="rId9"/>
    <p:sldId id="264" r:id="rId10"/>
    <p:sldId id="265" r:id="rId11"/>
    <p:sldId id="266" r:id="rId12"/>
    <p:sldId id="270" r:id="rId13"/>
    <p:sldId id="272" r:id="rId14"/>
    <p:sldId id="273" r:id="rId15"/>
    <p:sldId id="271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205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C0C15-3E39-47CE-9607-44F4EAF69DAE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617E7-2CDD-44E1-B1D3-E496566D3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22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617E7-2CDD-44E1-B1D3-E496566D33D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45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3431-93BC-4F0B-9395-E4373F9E89A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7ABF-2BD4-4124-8EEA-B2AFFC591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35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3431-93BC-4F0B-9395-E4373F9E89A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7ABF-2BD4-4124-8EEA-B2AFFC591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7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3431-93BC-4F0B-9395-E4373F9E89A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7ABF-2BD4-4124-8EEA-B2AFFC591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42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3431-93BC-4F0B-9395-E4373F9E89A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7ABF-2BD4-4124-8EEA-B2AFFC591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11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3431-93BC-4F0B-9395-E4373F9E89A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7ABF-2BD4-4124-8EEA-B2AFFC591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03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3431-93BC-4F0B-9395-E4373F9E89A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7ABF-2BD4-4124-8EEA-B2AFFC591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79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3431-93BC-4F0B-9395-E4373F9E89A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7ABF-2BD4-4124-8EEA-B2AFFC591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02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3431-93BC-4F0B-9395-E4373F9E89A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7ABF-2BD4-4124-8EEA-B2AFFC591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51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3431-93BC-4F0B-9395-E4373F9E89A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7ABF-2BD4-4124-8EEA-B2AFFC591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74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3431-93BC-4F0B-9395-E4373F9E89A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7ABF-2BD4-4124-8EEA-B2AFFC591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3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83431-93BC-4F0B-9395-E4373F9E89A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97ABF-2BD4-4124-8EEA-B2AFFC591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17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83431-93BC-4F0B-9395-E4373F9E89A8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97ABF-2BD4-4124-8EEA-B2AFFC591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96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lichfields.uk/media/2913/guide-to-use-classes-order-in-england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active.planningportal.co.uk/" TargetMode="External"/><Relationship Id="rId2" Type="http://schemas.openxmlformats.org/officeDocument/2006/relationships/hyperlink" Target="http://www.planningportal.co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newplan@bromsgroveandredditch.gov.uk" TargetMode="External"/><Relationship Id="rId4" Type="http://schemas.openxmlformats.org/officeDocument/2006/relationships/hyperlink" Target="https://www.gov.uk/government/publications/permitted-development-rights-for-householders-technical-guidanc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hyperlink" Target="http://www.bing.com/images/search?q=dormer+windows+permitted+development&amp;view=detailv2&amp;&amp;id=E8A9DFFC470349F5CA69DD23A77D78403F49145D&amp;selectedIndex=21&amp;ccid=LvxwwJBa&amp;simid=608043593761230052&amp;thid=OIP.M2efc70c0905a903c6832cf126941b137o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www.bing.com/images/search?q=hip+to+gable+extension&amp;view=detailv2&amp;&amp;id=094058014D5D23EE6CB5AD49C103A9EE6AE97A17&amp;selectedIndex=123&amp;ccid=dV6n8I%2bY&amp;simid=608049031188319275&amp;thid=OIP.M755ea7f08f98bda5ab4e0d9608057b8ao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864096"/>
          </a:xfrm>
        </p:spPr>
        <p:txBody>
          <a:bodyPr/>
          <a:lstStyle/>
          <a:p>
            <a:r>
              <a:rPr lang="en-GB" dirty="0" smtClean="0"/>
              <a:t>Development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496944" cy="4968552"/>
          </a:xfrm>
        </p:spPr>
        <p:txBody>
          <a:bodyPr>
            <a:normAutofit fontScale="62500" lnSpcReduction="20000"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en-US" sz="3800" dirty="0" smtClean="0">
                <a:solidFill>
                  <a:schemeClr val="tx2"/>
                </a:solidFill>
                <a:cs typeface="Arial" charset="0"/>
              </a:rPr>
              <a:t>The Statutory Definition of “Development”</a:t>
            </a:r>
          </a:p>
          <a:p>
            <a:pPr eaLnBrk="0" hangingPunct="0">
              <a:lnSpc>
                <a:spcPct val="120000"/>
              </a:lnSpc>
            </a:pPr>
            <a:endParaRPr lang="en-US" altLang="en-US" sz="3800" i="1" dirty="0">
              <a:solidFill>
                <a:srgbClr val="7030A0"/>
              </a:solidFill>
              <a:cs typeface="Arial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en-US" sz="3800" i="1" dirty="0" smtClean="0">
                <a:solidFill>
                  <a:srgbClr val="7030A0"/>
                </a:solidFill>
                <a:cs typeface="Arial" charset="0"/>
              </a:rPr>
              <a:t>“The </a:t>
            </a:r>
            <a:r>
              <a:rPr lang="en-US" altLang="en-US" sz="3800" i="1" dirty="0">
                <a:solidFill>
                  <a:srgbClr val="7030A0"/>
                </a:solidFill>
                <a:cs typeface="Arial" charset="0"/>
              </a:rPr>
              <a:t>carrying out of building, engineering, mining or other operations in, on, over or under land; or the making of any material change in the use of buildings or other land”.</a:t>
            </a:r>
          </a:p>
          <a:p>
            <a:pPr eaLnBrk="0" hangingPunct="0"/>
            <a:endParaRPr lang="en-US" altLang="en-US" sz="3800" i="1" dirty="0">
              <a:solidFill>
                <a:srgbClr val="800080"/>
              </a:solidFill>
              <a:cs typeface="Arial" charset="0"/>
            </a:endParaRPr>
          </a:p>
          <a:p>
            <a:pPr eaLnBrk="0" hangingPunct="0"/>
            <a:r>
              <a:rPr lang="en-US" altLang="en-US" sz="3800" dirty="0">
                <a:solidFill>
                  <a:srgbClr val="FF0000"/>
                </a:solidFill>
                <a:cs typeface="Arial" charset="0"/>
              </a:rPr>
              <a:t>Town and Country Planning Act 1990 Section </a:t>
            </a:r>
            <a:r>
              <a:rPr lang="en-US" altLang="en-US" sz="3800" dirty="0" smtClean="0">
                <a:solidFill>
                  <a:srgbClr val="FF0000"/>
                </a:solidFill>
                <a:cs typeface="Arial" charset="0"/>
              </a:rPr>
              <a:t>55</a:t>
            </a:r>
          </a:p>
          <a:p>
            <a:endParaRPr lang="en-GB" dirty="0" smtClean="0"/>
          </a:p>
          <a:p>
            <a:endParaRPr lang="en-GB" dirty="0" smtClean="0"/>
          </a:p>
          <a:p>
            <a:pPr algn="l"/>
            <a:endParaRPr lang="en-GB" sz="2600" dirty="0"/>
          </a:p>
          <a:p>
            <a:pPr algn="l"/>
            <a:endParaRPr lang="en-GB" sz="2600" dirty="0" smtClean="0"/>
          </a:p>
          <a:p>
            <a:pPr algn="l"/>
            <a:r>
              <a:rPr lang="en-GB" sz="2600" dirty="0" smtClean="0"/>
              <a:t>Works that do not comprise development include</a:t>
            </a:r>
            <a:r>
              <a:rPr lang="en-GB" sz="2600" dirty="0"/>
              <a:t>, but are not limited </a:t>
            </a:r>
            <a:r>
              <a:rPr lang="en-GB" sz="2600" dirty="0" smtClean="0"/>
              <a:t>to:</a:t>
            </a:r>
            <a:endParaRPr lang="en-GB" sz="2600" dirty="0"/>
          </a:p>
          <a:p>
            <a:pPr algn="l"/>
            <a:r>
              <a:rPr lang="en-GB" sz="2600" dirty="0" smtClean="0"/>
              <a:t>- interior </a:t>
            </a:r>
            <a:r>
              <a:rPr lang="en-GB" sz="2600" dirty="0"/>
              <a:t>alterations </a:t>
            </a:r>
            <a:endParaRPr lang="en-GB" sz="2600" dirty="0" smtClean="0"/>
          </a:p>
          <a:p>
            <a:pPr algn="l"/>
            <a:r>
              <a:rPr lang="en-GB" sz="2600" dirty="0" smtClean="0"/>
              <a:t>- building </a:t>
            </a:r>
            <a:r>
              <a:rPr lang="en-GB" sz="2600" dirty="0"/>
              <a:t>operations which do not materially affect the external appearance of a building. </a:t>
            </a:r>
            <a:endParaRPr lang="en-GB" sz="2600" dirty="0" smtClean="0"/>
          </a:p>
          <a:p>
            <a:pPr algn="l"/>
            <a:r>
              <a:rPr lang="en-GB" sz="2600" dirty="0" smtClean="0"/>
              <a:t>- a </a:t>
            </a:r>
            <a:r>
              <a:rPr lang="en-GB" sz="2600" dirty="0"/>
              <a:t>change </a:t>
            </a:r>
            <a:r>
              <a:rPr lang="en-GB" sz="2600" dirty="0" smtClean="0"/>
              <a:t>use </a:t>
            </a:r>
            <a:r>
              <a:rPr lang="en-GB" sz="2600" dirty="0"/>
              <a:t>of land or buildings, where the before and after use falls within the same use class.</a:t>
            </a:r>
          </a:p>
          <a:p>
            <a:pPr eaLnBrk="0" hangingPunct="0"/>
            <a:endParaRPr lang="en-US" altLang="en-US" dirty="0" smtClean="0">
              <a:solidFill>
                <a:srgbClr val="FF0000"/>
              </a:solidFill>
              <a:cs typeface="Arial" charset="0"/>
            </a:endParaRPr>
          </a:p>
          <a:p>
            <a:pPr eaLnBrk="0" hangingPunct="0"/>
            <a:endParaRPr lang="en-US" altLang="en-US" b="1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33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Classes and matters: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500" dirty="0" smtClean="0">
                <a:solidFill>
                  <a:srgbClr val="FF0000"/>
                </a:solidFill>
              </a:rPr>
              <a:t>Class F- Hard surfaces incidental to the enjoyment of a dwelling house</a:t>
            </a:r>
          </a:p>
          <a:p>
            <a:endParaRPr lang="en-GB" sz="2500" dirty="0" smtClean="0">
              <a:solidFill>
                <a:srgbClr val="FF0000"/>
              </a:solidFill>
            </a:endParaRPr>
          </a:p>
          <a:p>
            <a:r>
              <a:rPr lang="en-GB" sz="2500" dirty="0" smtClean="0">
                <a:solidFill>
                  <a:srgbClr val="7030A0"/>
                </a:solidFill>
              </a:rPr>
              <a:t>Class G- Chimneys, flues etc. on a </a:t>
            </a:r>
            <a:r>
              <a:rPr lang="en-GB" sz="2500" dirty="0" err="1" smtClean="0">
                <a:solidFill>
                  <a:srgbClr val="7030A0"/>
                </a:solidFill>
              </a:rPr>
              <a:t>dwellinghouse</a:t>
            </a:r>
            <a:endParaRPr lang="en-GB" sz="2500" dirty="0" smtClean="0">
              <a:solidFill>
                <a:srgbClr val="7030A0"/>
              </a:solidFill>
            </a:endParaRPr>
          </a:p>
          <a:p>
            <a:endParaRPr lang="en-GB" sz="2500" dirty="0" smtClean="0">
              <a:solidFill>
                <a:srgbClr val="7030A0"/>
              </a:solidFill>
            </a:endParaRPr>
          </a:p>
          <a:p>
            <a:r>
              <a:rPr lang="en-GB" sz="2500" dirty="0" smtClean="0">
                <a:solidFill>
                  <a:schemeClr val="tx2"/>
                </a:solidFill>
              </a:rPr>
              <a:t>Class H- microwave antenna on a </a:t>
            </a:r>
            <a:r>
              <a:rPr lang="en-GB" sz="2500" dirty="0" err="1" smtClean="0">
                <a:solidFill>
                  <a:schemeClr val="tx2"/>
                </a:solidFill>
              </a:rPr>
              <a:t>dwellinghouse</a:t>
            </a:r>
            <a:endParaRPr lang="en-GB" sz="2500" dirty="0" smtClean="0">
              <a:solidFill>
                <a:schemeClr val="tx2"/>
              </a:solidFill>
            </a:endParaRPr>
          </a:p>
          <a:p>
            <a:endParaRPr lang="en-GB" sz="2500" dirty="0" smtClean="0">
              <a:solidFill>
                <a:schemeClr val="tx2"/>
              </a:solidFill>
            </a:endParaRPr>
          </a:p>
          <a:p>
            <a:r>
              <a:rPr lang="en-GB" sz="2500" dirty="0" smtClean="0"/>
              <a:t>Raised platform</a:t>
            </a:r>
          </a:p>
          <a:p>
            <a:endParaRPr lang="en-GB" sz="2500" dirty="0" smtClean="0"/>
          </a:p>
          <a:p>
            <a:r>
              <a:rPr lang="en-GB" sz="2500" dirty="0" smtClean="0">
                <a:solidFill>
                  <a:srgbClr val="FF0000"/>
                </a:solidFill>
              </a:rPr>
              <a:t>Balconies </a:t>
            </a:r>
          </a:p>
          <a:p>
            <a:pPr marL="0" indent="0">
              <a:buNone/>
            </a:pPr>
            <a:endParaRPr lang="en-GB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476672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Part 2 Minor Operations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Class A- </a:t>
            </a:r>
            <a:r>
              <a:rPr lang="en-GB" dirty="0" smtClean="0">
                <a:solidFill>
                  <a:srgbClr val="FF0000"/>
                </a:solidFill>
              </a:rPr>
              <a:t>The erection, construction, maintenance, improvement or alteration of a gate, fence, wall or other means of enclosure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Class B- </a:t>
            </a:r>
            <a:r>
              <a:rPr lang="en-GB" dirty="0" smtClean="0">
                <a:solidFill>
                  <a:srgbClr val="00B050"/>
                </a:solidFill>
              </a:rPr>
              <a:t>Means of access to a highway (unclassified road)</a:t>
            </a:r>
          </a:p>
          <a:p>
            <a:endParaRPr lang="en-GB" dirty="0" smtClean="0">
              <a:solidFill>
                <a:srgbClr val="00B050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Class C- </a:t>
            </a:r>
            <a:r>
              <a:rPr lang="en-GB" dirty="0" smtClean="0">
                <a:solidFill>
                  <a:srgbClr val="7030A0"/>
                </a:solidFill>
              </a:rPr>
              <a:t>Exterior painting </a:t>
            </a:r>
          </a:p>
        </p:txBody>
      </p:sp>
    </p:spTree>
    <p:extLst>
      <p:ext uri="{BB962C8B-B14F-4D97-AF65-F5344CB8AC3E}">
        <p14:creationId xmlns:p14="http://schemas.microsoft.com/office/powerpoint/2010/main" val="379283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 smtClean="0">
                <a:latin typeface="Calibri" panose="020F0502020204030204" pitchFamily="34" charset="0"/>
              </a:rPr>
              <a:t>Part 14- Renewable Energy on domestic premises 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Class A </a:t>
            </a:r>
            <a:r>
              <a:rPr lang="en-GB" b="1" dirty="0" smtClean="0">
                <a:solidFill>
                  <a:srgbClr val="00B050"/>
                </a:solidFill>
              </a:rPr>
              <a:t>and B– </a:t>
            </a:r>
            <a:r>
              <a:rPr lang="en-GB" b="1" dirty="0">
                <a:solidFill>
                  <a:srgbClr val="00B050"/>
                </a:solidFill>
              </a:rPr>
              <a:t>installation </a:t>
            </a:r>
            <a:r>
              <a:rPr lang="en-GB" b="1" dirty="0" smtClean="0">
                <a:solidFill>
                  <a:srgbClr val="00B050"/>
                </a:solidFill>
              </a:rPr>
              <a:t>of </a:t>
            </a:r>
            <a:r>
              <a:rPr lang="en-GB" b="1" dirty="0">
                <a:solidFill>
                  <a:srgbClr val="00B050"/>
                </a:solidFill>
              </a:rPr>
              <a:t>solar equipment </a:t>
            </a:r>
            <a:endParaRPr lang="en-GB" b="1" dirty="0" smtClean="0">
              <a:solidFill>
                <a:srgbClr val="00B05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Class </a:t>
            </a:r>
            <a:r>
              <a:rPr lang="en-GB" b="1" dirty="0">
                <a:solidFill>
                  <a:srgbClr val="7030A0"/>
                </a:solidFill>
              </a:rPr>
              <a:t>C – installation or alteration </a:t>
            </a:r>
            <a:r>
              <a:rPr lang="en-GB" b="1" dirty="0" err="1">
                <a:solidFill>
                  <a:srgbClr val="7030A0"/>
                </a:solidFill>
              </a:rPr>
              <a:t>etc</a:t>
            </a:r>
            <a:r>
              <a:rPr lang="en-GB" b="1" dirty="0">
                <a:solidFill>
                  <a:srgbClr val="7030A0"/>
                </a:solidFill>
              </a:rPr>
              <a:t> of ground source heat pumps </a:t>
            </a:r>
            <a:endParaRPr lang="en-GB" b="1" dirty="0" smtClean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0070C0"/>
                </a:solidFill>
              </a:rPr>
              <a:t>Class </a:t>
            </a:r>
            <a:r>
              <a:rPr lang="en-GB" b="1" dirty="0">
                <a:solidFill>
                  <a:srgbClr val="0070C0"/>
                </a:solidFill>
              </a:rPr>
              <a:t>D – installation or alteration </a:t>
            </a:r>
            <a:r>
              <a:rPr lang="en-GB" b="1" dirty="0" err="1">
                <a:solidFill>
                  <a:srgbClr val="0070C0"/>
                </a:solidFill>
              </a:rPr>
              <a:t>etc</a:t>
            </a:r>
            <a:r>
              <a:rPr lang="en-GB" b="1" dirty="0">
                <a:solidFill>
                  <a:srgbClr val="0070C0"/>
                </a:solidFill>
              </a:rPr>
              <a:t> of water source heat pumps </a:t>
            </a:r>
            <a:endParaRPr lang="en-GB" b="1" dirty="0" smtClean="0">
              <a:solidFill>
                <a:srgbClr val="0070C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Class </a:t>
            </a:r>
            <a:r>
              <a:rPr lang="en-GB" b="1" dirty="0">
                <a:solidFill>
                  <a:srgbClr val="FF0000"/>
                </a:solidFill>
              </a:rPr>
              <a:t>E – installation or alteration </a:t>
            </a:r>
            <a:r>
              <a:rPr lang="en-GB" b="1" dirty="0" err="1">
                <a:solidFill>
                  <a:srgbClr val="FF0000"/>
                </a:solidFill>
              </a:rPr>
              <a:t>etc</a:t>
            </a:r>
            <a:r>
              <a:rPr lang="en-GB" b="1" dirty="0">
                <a:solidFill>
                  <a:srgbClr val="FF0000"/>
                </a:solidFill>
              </a:rPr>
              <a:t> of flue for biomass heating system 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00B050"/>
                </a:solidFill>
              </a:rPr>
              <a:t>Class </a:t>
            </a:r>
            <a:r>
              <a:rPr lang="en-GB" b="1" dirty="0">
                <a:solidFill>
                  <a:srgbClr val="00B050"/>
                </a:solidFill>
              </a:rPr>
              <a:t>F – installation or alteration </a:t>
            </a:r>
            <a:r>
              <a:rPr lang="en-GB" b="1" dirty="0" err="1">
                <a:solidFill>
                  <a:srgbClr val="00B050"/>
                </a:solidFill>
              </a:rPr>
              <a:t>etc</a:t>
            </a:r>
            <a:r>
              <a:rPr lang="en-GB" b="1" dirty="0">
                <a:solidFill>
                  <a:srgbClr val="00B050"/>
                </a:solidFill>
              </a:rPr>
              <a:t> of flue for combined heat and power </a:t>
            </a:r>
            <a:endParaRPr lang="en-GB" b="1" dirty="0" smtClean="0">
              <a:solidFill>
                <a:srgbClr val="00B05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Class </a:t>
            </a:r>
            <a:r>
              <a:rPr lang="en-GB" b="1" dirty="0">
                <a:solidFill>
                  <a:srgbClr val="7030A0"/>
                </a:solidFill>
              </a:rPr>
              <a:t>G – installation or alteration </a:t>
            </a:r>
            <a:r>
              <a:rPr lang="en-GB" b="1" dirty="0" err="1">
                <a:solidFill>
                  <a:srgbClr val="7030A0"/>
                </a:solidFill>
              </a:rPr>
              <a:t>etc</a:t>
            </a:r>
            <a:r>
              <a:rPr lang="en-GB" b="1" dirty="0">
                <a:solidFill>
                  <a:srgbClr val="7030A0"/>
                </a:solidFill>
              </a:rPr>
              <a:t> of air source heat pumps </a:t>
            </a:r>
            <a:endParaRPr lang="en-GB" b="1" dirty="0" smtClean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0070C0"/>
                </a:solidFill>
              </a:rPr>
              <a:t>Class </a:t>
            </a:r>
            <a:r>
              <a:rPr lang="en-GB" b="1" dirty="0">
                <a:solidFill>
                  <a:srgbClr val="0070C0"/>
                </a:solidFill>
              </a:rPr>
              <a:t>H </a:t>
            </a:r>
            <a:r>
              <a:rPr lang="en-GB" b="1" dirty="0" smtClean="0">
                <a:solidFill>
                  <a:srgbClr val="0070C0"/>
                </a:solidFill>
              </a:rPr>
              <a:t>and I – installation </a:t>
            </a:r>
            <a:r>
              <a:rPr lang="en-GB" b="1" dirty="0">
                <a:solidFill>
                  <a:srgbClr val="0070C0"/>
                </a:solidFill>
              </a:rPr>
              <a:t>or alteration </a:t>
            </a:r>
            <a:r>
              <a:rPr lang="en-GB" b="1" dirty="0" err="1">
                <a:solidFill>
                  <a:srgbClr val="0070C0"/>
                </a:solidFill>
              </a:rPr>
              <a:t>etc</a:t>
            </a:r>
            <a:r>
              <a:rPr lang="en-GB" b="1" dirty="0">
                <a:solidFill>
                  <a:srgbClr val="0070C0"/>
                </a:solidFill>
              </a:rPr>
              <a:t> of wind </a:t>
            </a:r>
            <a:r>
              <a:rPr lang="en-GB" b="1" dirty="0" smtClean="0">
                <a:solidFill>
                  <a:srgbClr val="0070C0"/>
                </a:solidFill>
              </a:rPr>
              <a:t>turbine</a:t>
            </a:r>
            <a:endParaRPr lang="en-GB" b="1" dirty="0">
              <a:solidFill>
                <a:srgbClr val="0070C0"/>
              </a:solidFill>
            </a:endParaRPr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693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Dwellinghouses</a:t>
            </a:r>
            <a:r>
              <a:rPr lang="en-GB" b="1" dirty="0" smtClean="0"/>
              <a:t>- C3 Use </a:t>
            </a:r>
            <a:r>
              <a:rPr lang="en-GB" b="1" dirty="0"/>
              <a:t>C</a:t>
            </a:r>
            <a:r>
              <a:rPr lang="en-GB" b="1" dirty="0" smtClean="0"/>
              <a:t>lass </a:t>
            </a:r>
            <a:endParaRPr lang="en-GB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93988" y="2857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Uses as a dwellinghouse (whether or not as main residence) 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A single person or by people to be regarded as forming a single household;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</a:rPr>
              <a:t>Not more than 6 residents living together as a single household where care is provided for residents;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Not more than 6 residents living together as a single household where no care is provided to residents </a:t>
            </a:r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b="1" u="sng" dirty="0" smtClean="0">
                <a:solidFill>
                  <a:srgbClr val="FF0000"/>
                </a:solidFill>
              </a:rPr>
              <a:t>PD change to C4- </a:t>
            </a:r>
            <a:r>
              <a:rPr lang="en-GB" dirty="0" smtClean="0">
                <a:solidFill>
                  <a:srgbClr val="FF0000"/>
                </a:solidFill>
              </a:rPr>
              <a:t>Houses in multiple Occupancy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084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C4- Houses in multiple Occupancy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of a dwellinghouse by 3-6 residents (unrelated) as a house in multiple occupation (HMO)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Large HMOs -</a:t>
            </a:r>
          </a:p>
          <a:p>
            <a:pPr marL="0" indent="0">
              <a:buNone/>
            </a:pPr>
            <a:r>
              <a:rPr lang="en-GB" dirty="0" smtClean="0"/>
              <a:t>(more than 6 residents (unrelated)) are classified as sui generis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004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Change of uses to dwellings C3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b="1" dirty="0"/>
              <a:t>Class </a:t>
            </a:r>
            <a:r>
              <a:rPr lang="en-GB" b="1" dirty="0" smtClean="0"/>
              <a:t>G- </a:t>
            </a:r>
            <a:r>
              <a:rPr lang="en-GB" b="1" dirty="0"/>
              <a:t>retail or betting office or pay day loan shop to mixed </a:t>
            </a:r>
            <a:r>
              <a:rPr lang="en-GB" b="1" dirty="0" smtClean="0"/>
              <a:t>use (with up to 2 flats) </a:t>
            </a: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r>
              <a:rPr lang="en-GB" b="1" dirty="0" smtClean="0"/>
              <a:t>Class L- Small HMOs to </a:t>
            </a:r>
            <a:r>
              <a:rPr lang="en-GB" b="1" dirty="0" err="1" smtClean="0"/>
              <a:t>dwellinghouses</a:t>
            </a:r>
            <a:r>
              <a:rPr lang="en-GB" b="1" dirty="0" smtClean="0"/>
              <a:t> and vice versa </a:t>
            </a:r>
          </a:p>
          <a:p>
            <a:endParaRPr lang="en-GB" b="1" dirty="0"/>
          </a:p>
          <a:p>
            <a:r>
              <a:rPr lang="en-GB" b="1" dirty="0" smtClean="0"/>
              <a:t>Class M- retail, takeaways </a:t>
            </a:r>
            <a:r>
              <a:rPr lang="en-GB" b="1" dirty="0"/>
              <a:t>and specified sui generis uses </a:t>
            </a:r>
            <a:r>
              <a:rPr lang="en-GB" b="1" dirty="0" smtClean="0"/>
              <a:t>to </a:t>
            </a:r>
            <a:r>
              <a:rPr lang="en-GB" b="1" dirty="0" err="1" smtClean="0"/>
              <a:t>dwellinghouses</a:t>
            </a:r>
            <a:r>
              <a:rPr lang="en-GB" b="1" dirty="0" smtClean="0"/>
              <a:t> </a:t>
            </a:r>
            <a:r>
              <a:rPr lang="en-GB" b="1" i="1" dirty="0" smtClean="0"/>
              <a:t>(subject to prior approval) </a:t>
            </a:r>
          </a:p>
          <a:p>
            <a:endParaRPr lang="en-GB" b="1" i="1" dirty="0" smtClean="0"/>
          </a:p>
          <a:p>
            <a:r>
              <a:rPr lang="en-GB" b="1" dirty="0" smtClean="0"/>
              <a:t>Class N- </a:t>
            </a:r>
            <a:r>
              <a:rPr lang="en-GB" b="1" dirty="0"/>
              <a:t>specified sui generis uses to </a:t>
            </a:r>
            <a:r>
              <a:rPr lang="en-GB" b="1" dirty="0" err="1" smtClean="0"/>
              <a:t>dwellinghouses</a:t>
            </a:r>
            <a:r>
              <a:rPr lang="en-GB" b="1" dirty="0" smtClean="0"/>
              <a:t> (subject to prior approval) </a:t>
            </a:r>
          </a:p>
          <a:p>
            <a:endParaRPr lang="en-GB" b="1" dirty="0" smtClean="0"/>
          </a:p>
          <a:p>
            <a:r>
              <a:rPr lang="en-GB" b="1" dirty="0" smtClean="0"/>
              <a:t>Class O- offices to </a:t>
            </a:r>
            <a:r>
              <a:rPr lang="en-GB" b="1" dirty="0" err="1" smtClean="0"/>
              <a:t>dwellinghouses</a:t>
            </a:r>
            <a:r>
              <a:rPr lang="en-GB" b="1" dirty="0" smtClean="0"/>
              <a:t> (subject to prior approval) </a:t>
            </a:r>
          </a:p>
          <a:p>
            <a:endParaRPr lang="en-GB" b="1" dirty="0"/>
          </a:p>
          <a:p>
            <a:r>
              <a:rPr lang="en-GB" b="1" dirty="0" smtClean="0"/>
              <a:t>Class P- Storage or Distribution centre to </a:t>
            </a:r>
            <a:r>
              <a:rPr lang="en-GB" b="1" dirty="0" err="1" smtClean="0"/>
              <a:t>dwellinghouses</a:t>
            </a:r>
            <a:r>
              <a:rPr lang="en-GB" b="1" dirty="0" smtClean="0"/>
              <a:t> (subject to prior </a:t>
            </a:r>
            <a:r>
              <a:rPr lang="en-GB" b="1" dirty="0" err="1" smtClean="0"/>
              <a:t>approva</a:t>
            </a:r>
            <a:r>
              <a:rPr lang="en-GB" b="1" dirty="0" smtClean="0"/>
              <a:t>)</a:t>
            </a:r>
          </a:p>
          <a:p>
            <a:endParaRPr lang="en-GB" b="1" dirty="0"/>
          </a:p>
          <a:p>
            <a:r>
              <a:rPr lang="en-GB" b="1" dirty="0" smtClean="0"/>
              <a:t>Class PA- premises in light industrial use to </a:t>
            </a:r>
            <a:r>
              <a:rPr lang="en-GB" b="1" dirty="0" err="1" smtClean="0"/>
              <a:t>dwellinghouse</a:t>
            </a:r>
            <a:r>
              <a:rPr lang="en-GB" b="1" dirty="0" smtClean="0"/>
              <a:t> </a:t>
            </a:r>
            <a:r>
              <a:rPr lang="en-GB" b="1" i="1" dirty="0"/>
              <a:t>(subject to prior approval) </a:t>
            </a:r>
          </a:p>
          <a:p>
            <a:endParaRPr lang="en-GB" b="1" dirty="0"/>
          </a:p>
          <a:p>
            <a:r>
              <a:rPr lang="en-GB" b="1" dirty="0" smtClean="0"/>
              <a:t>Class Q- Agricultural buildings to </a:t>
            </a:r>
            <a:r>
              <a:rPr lang="en-GB" b="1" dirty="0" err="1" smtClean="0"/>
              <a:t>dwellinghouses</a:t>
            </a:r>
            <a:r>
              <a:rPr lang="en-GB" b="1" dirty="0" smtClean="0"/>
              <a:t> (subject to prior approval)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Useful link</a:t>
            </a:r>
            <a:r>
              <a:rPr lang="en-GB" dirty="0" smtClean="0"/>
              <a:t>: </a:t>
            </a: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lichfields.uk/media/2913/guide-to-use-classes-order-in-england.pdf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30613" y="2994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220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600" b="1" dirty="0" smtClean="0">
                <a:solidFill>
                  <a:srgbClr val="7030A0"/>
                </a:solidFill>
              </a:rPr>
              <a:t>Useful Information and links: </a:t>
            </a:r>
          </a:p>
          <a:p>
            <a:endParaRPr lang="en-GB" sz="2600" dirty="0" smtClean="0"/>
          </a:p>
          <a:p>
            <a:r>
              <a:rPr lang="en-GB" sz="2600" dirty="0" smtClean="0">
                <a:hlinkClick r:id="rId2"/>
              </a:rPr>
              <a:t>www.planningportal.co.uk</a:t>
            </a:r>
            <a:r>
              <a:rPr lang="en-GB" sz="2600" dirty="0" smtClean="0"/>
              <a:t> (Interactive </a:t>
            </a:r>
            <a:r>
              <a:rPr lang="en-GB" sz="2600" dirty="0"/>
              <a:t>guides: </a:t>
            </a:r>
            <a:r>
              <a:rPr lang="en-GB" sz="2600" dirty="0">
                <a:hlinkClick r:id="rId3"/>
              </a:rPr>
              <a:t>https://interactive.planningportal.co.uk</a:t>
            </a:r>
            <a:r>
              <a:rPr lang="en-GB" sz="2600" dirty="0" smtClean="0">
                <a:hlinkClick r:id="rId3"/>
              </a:rPr>
              <a:t>/</a:t>
            </a:r>
            <a:r>
              <a:rPr lang="en-GB" sz="2600" dirty="0" smtClean="0"/>
              <a:t>) </a:t>
            </a:r>
          </a:p>
          <a:p>
            <a:pPr marL="0" indent="0">
              <a:buNone/>
            </a:pPr>
            <a:endParaRPr lang="en-GB" sz="2600" dirty="0" smtClean="0">
              <a:hlinkClick r:id="rId4"/>
            </a:endParaRPr>
          </a:p>
          <a:p>
            <a:r>
              <a:rPr lang="en-GB" sz="2600" dirty="0" smtClean="0">
                <a:hlinkClick r:id="rId4"/>
              </a:rPr>
              <a:t>https</a:t>
            </a:r>
            <a:r>
              <a:rPr lang="en-GB" sz="2600" dirty="0">
                <a:hlinkClick r:id="rId4"/>
              </a:rPr>
              <a:t>://</a:t>
            </a:r>
            <a:r>
              <a:rPr lang="en-GB" sz="2600" dirty="0" smtClean="0">
                <a:hlinkClick r:id="rId4"/>
              </a:rPr>
              <a:t>www.gov.uk/government/publications/permitted-development-rights-for-householders-technical-guidance</a:t>
            </a:r>
            <a:r>
              <a:rPr lang="en-GB" sz="2600" dirty="0" smtClean="0"/>
              <a:t> (Government Technical Guidance for Householders) </a:t>
            </a:r>
          </a:p>
          <a:p>
            <a:endParaRPr lang="en-GB" dirty="0"/>
          </a:p>
          <a:p>
            <a:r>
              <a:rPr lang="en-GB" sz="2600" b="1" dirty="0" smtClean="0">
                <a:solidFill>
                  <a:srgbClr val="7030A0"/>
                </a:solidFill>
              </a:rPr>
              <a:t>Contacts</a:t>
            </a:r>
            <a:r>
              <a:rPr lang="en-GB" b="1" dirty="0" smtClean="0">
                <a:solidFill>
                  <a:srgbClr val="7030A0"/>
                </a:solidFill>
              </a:rPr>
              <a:t>: </a:t>
            </a:r>
          </a:p>
          <a:p>
            <a:pPr lvl="1"/>
            <a:r>
              <a:rPr lang="en-GB" sz="2600" dirty="0" smtClean="0"/>
              <a:t>01527 881770</a:t>
            </a:r>
          </a:p>
          <a:p>
            <a:pPr lvl="1"/>
            <a:r>
              <a:rPr lang="en-GB" sz="2600" dirty="0" smtClean="0">
                <a:hlinkClick r:id="rId5"/>
              </a:rPr>
              <a:t>newplan@bromsgroveandredditch.gov.uk</a:t>
            </a:r>
            <a:r>
              <a:rPr lang="en-GB" sz="2600" dirty="0" smtClean="0"/>
              <a:t>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56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850" y="1484784"/>
            <a:ext cx="8496300" cy="4248472"/>
          </a:xfrm>
          <a:prstGeom prst="rect">
            <a:avLst/>
          </a:prstGeom>
        </p:spPr>
        <p:txBody>
          <a:bodyPr vert="horz" lIns="92160" tIns="46080" rIns="92160" bIns="4608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3375" indent="-333375" algn="just" defTabSz="457200">
              <a:lnSpc>
                <a:spcPct val="90000"/>
              </a:lnSpc>
            </a:pPr>
            <a:r>
              <a:rPr lang="en-GB" altLang="en-US" sz="2100" u="sng" dirty="0">
                <a:solidFill>
                  <a:srgbClr val="FF3300"/>
                </a:solidFill>
              </a:rPr>
              <a:t>ALL</a:t>
            </a:r>
            <a:r>
              <a:rPr lang="en-GB" altLang="en-US" sz="2100" dirty="0">
                <a:solidFill>
                  <a:srgbClr val="FF3300"/>
                </a:solidFill>
              </a:rPr>
              <a:t> DEVELOPMENT NEEDS A PLANNING </a:t>
            </a:r>
            <a:r>
              <a:rPr lang="en-GB" altLang="en-US" sz="2100" dirty="0" smtClean="0">
                <a:solidFill>
                  <a:srgbClr val="FF3300"/>
                </a:solidFill>
              </a:rPr>
              <a:t>PERMISSION</a:t>
            </a:r>
          </a:p>
          <a:p>
            <a:pPr marL="333375" indent="-333375" algn="just" defTabSz="457200">
              <a:lnSpc>
                <a:spcPct val="90000"/>
              </a:lnSpc>
            </a:pPr>
            <a:endParaRPr lang="en-GB" altLang="en-US" sz="2100" dirty="0">
              <a:solidFill>
                <a:srgbClr val="FF3300"/>
              </a:solidFill>
            </a:endParaRPr>
          </a:p>
          <a:p>
            <a:pPr marL="333375" indent="-333375" algn="just" defTabSz="457200">
              <a:lnSpc>
                <a:spcPct val="90000"/>
              </a:lnSpc>
            </a:pPr>
            <a:endParaRPr lang="en-GB" altLang="en-US" sz="600" dirty="0">
              <a:solidFill>
                <a:srgbClr val="003399"/>
              </a:solidFill>
            </a:endParaRPr>
          </a:p>
          <a:p>
            <a:pPr marL="333375" indent="-333375" algn="just" defTabSz="457200">
              <a:lnSpc>
                <a:spcPct val="90000"/>
              </a:lnSpc>
            </a:pPr>
            <a:r>
              <a:rPr lang="en-GB" altLang="en-US" sz="2100" dirty="0">
                <a:solidFill>
                  <a:srgbClr val="003399"/>
                </a:solidFill>
              </a:rPr>
              <a:t>BUT development which is “permitted” under the </a:t>
            </a:r>
            <a:r>
              <a:rPr lang="en-US" altLang="en-US" sz="2100" dirty="0">
                <a:solidFill>
                  <a:srgbClr val="003399"/>
                </a:solidFill>
              </a:rPr>
              <a:t>General Permitted Development Order (“PD”) gets a DEEMED PLANNING PERMISSION (LPAs grant “express” planning permissions) </a:t>
            </a:r>
            <a:endParaRPr lang="en-US" altLang="en-US" sz="2100" dirty="0" smtClean="0">
              <a:solidFill>
                <a:srgbClr val="003399"/>
              </a:solidFill>
            </a:endParaRPr>
          </a:p>
          <a:p>
            <a:pPr marL="333375" indent="-333375" algn="just" defTabSz="457200">
              <a:lnSpc>
                <a:spcPct val="90000"/>
              </a:lnSpc>
            </a:pPr>
            <a:endParaRPr lang="en-US" altLang="en-US" sz="2100" dirty="0">
              <a:solidFill>
                <a:srgbClr val="003399"/>
              </a:solidFill>
            </a:endParaRPr>
          </a:p>
          <a:p>
            <a:pPr marL="333375" indent="-333375" algn="just" defTabSz="457200">
              <a:lnSpc>
                <a:spcPct val="90000"/>
              </a:lnSpc>
              <a:buFontTx/>
              <a:buNone/>
            </a:pPr>
            <a:endParaRPr lang="en-US" altLang="en-US" sz="600" dirty="0">
              <a:solidFill>
                <a:srgbClr val="003399"/>
              </a:solidFill>
            </a:endParaRPr>
          </a:p>
          <a:p>
            <a:pPr marL="333375" indent="-333375" algn="just" defTabSz="457200">
              <a:lnSpc>
                <a:spcPct val="90000"/>
              </a:lnSpc>
            </a:pPr>
            <a:r>
              <a:rPr lang="en-US" altLang="en-US" sz="2100" dirty="0">
                <a:solidFill>
                  <a:srgbClr val="800080"/>
                </a:solidFill>
              </a:rPr>
              <a:t>these rights apply nationally (but are restricted in some </a:t>
            </a:r>
            <a:r>
              <a:rPr lang="en-US" altLang="en-US" sz="2100" dirty="0" smtClean="0">
                <a:solidFill>
                  <a:srgbClr val="800080"/>
                </a:solidFill>
              </a:rPr>
              <a:t>areas, </a:t>
            </a:r>
            <a:r>
              <a:rPr lang="en-US" altLang="en-US" sz="2100" dirty="0">
                <a:solidFill>
                  <a:srgbClr val="800080"/>
                </a:solidFill>
              </a:rPr>
              <a:t>e.g. Conservation Areas but </a:t>
            </a:r>
            <a:r>
              <a:rPr lang="en-US" altLang="en-US" sz="2100" dirty="0" smtClean="0">
                <a:solidFill>
                  <a:srgbClr val="800080"/>
                </a:solidFill>
              </a:rPr>
              <a:t>NOT in the Green Belt) </a:t>
            </a:r>
          </a:p>
          <a:p>
            <a:pPr marL="333375" indent="-333375" algn="just" defTabSz="457200">
              <a:lnSpc>
                <a:spcPct val="90000"/>
              </a:lnSpc>
            </a:pPr>
            <a:endParaRPr lang="en-US" altLang="en-US" sz="2100" dirty="0">
              <a:solidFill>
                <a:srgbClr val="800080"/>
              </a:solidFill>
            </a:endParaRPr>
          </a:p>
          <a:p>
            <a:pPr marL="333375" indent="-333375" algn="just" defTabSz="457200">
              <a:lnSpc>
                <a:spcPct val="90000"/>
              </a:lnSpc>
              <a:buFontTx/>
              <a:buNone/>
            </a:pPr>
            <a:endParaRPr lang="en-US" altLang="en-US" sz="600" dirty="0">
              <a:solidFill>
                <a:srgbClr val="800080"/>
              </a:solidFill>
            </a:endParaRPr>
          </a:p>
          <a:p>
            <a:pPr marL="333375" indent="-333375" algn="just" defTabSz="457200">
              <a:lnSpc>
                <a:spcPct val="90000"/>
              </a:lnSpc>
            </a:pPr>
            <a:r>
              <a:rPr lang="en-GB" altLang="en-US" sz="2100" dirty="0">
                <a:solidFill>
                  <a:srgbClr val="003399"/>
                </a:solidFill>
              </a:rPr>
              <a:t>they can be removed by the Authority (by condition or “Article 4 Directions”) - if there are good reasons</a:t>
            </a:r>
          </a:p>
          <a:p>
            <a:pPr marL="333375" indent="-333375" defTabSz="457200">
              <a:lnSpc>
                <a:spcPct val="90000"/>
              </a:lnSpc>
              <a:buFontTx/>
              <a:buNone/>
            </a:pPr>
            <a:endParaRPr lang="en-GB" altLang="en-US" sz="600" dirty="0">
              <a:solidFill>
                <a:srgbClr val="003399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32657"/>
            <a:ext cx="7772400" cy="9361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Permitted Development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4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2135" y="1268761"/>
            <a:ext cx="720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100" dirty="0" smtClean="0">
                <a:solidFill>
                  <a:srgbClr val="003399"/>
                </a:solidFill>
              </a:rPr>
              <a:t>19 </a:t>
            </a:r>
            <a:r>
              <a:rPr lang="en-US" altLang="en-US" sz="2100" dirty="0">
                <a:solidFill>
                  <a:srgbClr val="003399"/>
                </a:solidFill>
              </a:rPr>
              <a:t>Parts and </a:t>
            </a:r>
            <a:r>
              <a:rPr lang="en-US" altLang="en-US" sz="2100" dirty="0" smtClean="0">
                <a:solidFill>
                  <a:srgbClr val="003399"/>
                </a:solidFill>
              </a:rPr>
              <a:t>numerous Classes </a:t>
            </a:r>
            <a:r>
              <a:rPr lang="en-US" altLang="en-US" sz="2100" dirty="0">
                <a:solidFill>
                  <a:srgbClr val="003399"/>
                </a:solidFill>
              </a:rPr>
              <a:t>covering a wide range of development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rgbClr val="800080"/>
                </a:solidFill>
              </a:rPr>
              <a:t>may be subject to conditions, as </a:t>
            </a:r>
            <a:r>
              <a:rPr lang="en-US" altLang="en-US" sz="2100" dirty="0" smtClean="0">
                <a:solidFill>
                  <a:srgbClr val="800080"/>
                </a:solidFill>
              </a:rPr>
              <a:t>with </a:t>
            </a:r>
            <a:r>
              <a:rPr lang="en-US" altLang="en-US" sz="2100" dirty="0">
                <a:solidFill>
                  <a:srgbClr val="800080"/>
                </a:solidFill>
              </a:rPr>
              <a:t>a “normal” planning permission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rgbClr val="003399"/>
                </a:solidFill>
              </a:rPr>
              <a:t>“notification” of some forms of development (agriculture, </a:t>
            </a:r>
            <a:r>
              <a:rPr lang="en-US" altLang="en-US" sz="2100" dirty="0" smtClean="0">
                <a:solidFill>
                  <a:srgbClr val="003399"/>
                </a:solidFill>
              </a:rPr>
              <a:t>telecoms, larger home extensions, some change of use) </a:t>
            </a:r>
            <a:r>
              <a:rPr lang="en-US" altLang="en-US" sz="2100" dirty="0">
                <a:solidFill>
                  <a:srgbClr val="003399"/>
                </a:solidFill>
              </a:rPr>
              <a:t>to see if planning permission is </a:t>
            </a:r>
            <a:r>
              <a:rPr lang="en-US" altLang="en-US" sz="2100" dirty="0" smtClean="0">
                <a:solidFill>
                  <a:srgbClr val="003399"/>
                </a:solidFill>
              </a:rPr>
              <a:t>needed or to consider a limited set of criteria</a:t>
            </a:r>
            <a:endParaRPr lang="en-US" altLang="en-US" sz="2100" dirty="0">
              <a:solidFill>
                <a:srgbClr val="003399"/>
              </a:solidFill>
            </a:endParaRPr>
          </a:p>
          <a:p>
            <a:pPr algn="just">
              <a:spcBef>
                <a:spcPct val="0"/>
              </a:spcBef>
            </a:pPr>
            <a:endParaRPr lang="en-US" altLang="en-US" sz="2100" dirty="0">
              <a:solidFill>
                <a:srgbClr val="800080"/>
              </a:solidFill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100" dirty="0"/>
              <a:t>Examples: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altLang="en-US" sz="2100" dirty="0"/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100" dirty="0" smtClean="0">
                <a:solidFill>
                  <a:srgbClr val="003399"/>
                </a:solidFill>
              </a:rPr>
              <a:t>house </a:t>
            </a:r>
            <a:r>
              <a:rPr lang="en-US" altLang="en-US" sz="2100" dirty="0">
                <a:solidFill>
                  <a:srgbClr val="003399"/>
                </a:solidFill>
              </a:rPr>
              <a:t>extensions, walls and fences, garages etc.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rgbClr val="800080"/>
                </a:solidFill>
              </a:rPr>
              <a:t>temporary buildings and use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rgbClr val="003399"/>
                </a:solidFill>
              </a:rPr>
              <a:t>agricultural buildings and operations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rgbClr val="800080"/>
                </a:solidFill>
              </a:rPr>
              <a:t>some </a:t>
            </a:r>
            <a:r>
              <a:rPr lang="en-US" altLang="en-US" sz="2100" dirty="0" smtClean="0">
                <a:solidFill>
                  <a:srgbClr val="800080"/>
                </a:solidFill>
              </a:rPr>
              <a:t>material </a:t>
            </a:r>
            <a:r>
              <a:rPr lang="en-US" altLang="en-US" sz="2100" dirty="0">
                <a:solidFill>
                  <a:srgbClr val="800080"/>
                </a:solidFill>
              </a:rPr>
              <a:t>changes of use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rgbClr val="003399"/>
                </a:solidFill>
              </a:rPr>
              <a:t>minor works by statutory undertakers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332657"/>
            <a:ext cx="7772400" cy="9361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Permitted Development cont…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199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Schedule 2, Part 1, Classes A – H Development within the curtilage of a dwelling house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949899"/>
          </a:xfrm>
        </p:spPr>
        <p:txBody>
          <a:bodyPr>
            <a:normAutofit/>
          </a:bodyPr>
          <a:lstStyle/>
          <a:p>
            <a:r>
              <a:rPr lang="en-GB" sz="2100" dirty="0" smtClean="0">
                <a:solidFill>
                  <a:srgbClr val="7030A0"/>
                </a:solidFill>
              </a:rPr>
              <a:t>Class A- Enlargement, improvement or other alteration of a dwellinghouse</a:t>
            </a:r>
            <a:endParaRPr lang="en-GB" sz="2100" dirty="0">
              <a:solidFill>
                <a:srgbClr val="7030A0"/>
              </a:solidFill>
            </a:endParaRPr>
          </a:p>
          <a:p>
            <a:r>
              <a:rPr lang="en-GB" sz="2100" dirty="0" smtClean="0">
                <a:solidFill>
                  <a:schemeClr val="accent1"/>
                </a:solidFill>
              </a:rPr>
              <a:t>Class </a:t>
            </a:r>
            <a:r>
              <a:rPr lang="en-GB" sz="2100" dirty="0">
                <a:solidFill>
                  <a:schemeClr val="accent1"/>
                </a:solidFill>
              </a:rPr>
              <a:t>B- Additions etc to the roof of a dwellinghouse </a:t>
            </a:r>
            <a:endParaRPr lang="en-GB" sz="2100" dirty="0" smtClean="0">
              <a:solidFill>
                <a:schemeClr val="accent1"/>
              </a:solidFill>
            </a:endParaRPr>
          </a:p>
          <a:p>
            <a:r>
              <a:rPr lang="en-GB" sz="2100" dirty="0">
                <a:solidFill>
                  <a:srgbClr val="FF0000"/>
                </a:solidFill>
              </a:rPr>
              <a:t>Class C- other alterations to the roof of a dwellinghouse </a:t>
            </a:r>
          </a:p>
          <a:p>
            <a:r>
              <a:rPr lang="en-GB" sz="2100" dirty="0">
                <a:solidFill>
                  <a:srgbClr val="7030A0"/>
                </a:solidFill>
              </a:rPr>
              <a:t>Class D- Porches</a:t>
            </a:r>
          </a:p>
          <a:p>
            <a:r>
              <a:rPr lang="en-GB" sz="2100" dirty="0">
                <a:solidFill>
                  <a:schemeClr val="tx2"/>
                </a:solidFill>
              </a:rPr>
              <a:t>Class E- buildings etc incidental to the enjoyment of the dwellinghouse </a:t>
            </a:r>
          </a:p>
          <a:p>
            <a:r>
              <a:rPr lang="en-GB" sz="2100" dirty="0">
                <a:solidFill>
                  <a:srgbClr val="FF0000"/>
                </a:solidFill>
              </a:rPr>
              <a:t>Class F- Hard surfaces incidental to the enjoyment of a dwelling house</a:t>
            </a:r>
          </a:p>
          <a:p>
            <a:r>
              <a:rPr lang="en-GB" sz="2100" dirty="0">
                <a:solidFill>
                  <a:srgbClr val="7030A0"/>
                </a:solidFill>
              </a:rPr>
              <a:t>Class G- </a:t>
            </a:r>
            <a:r>
              <a:rPr lang="en-GB" sz="2100" dirty="0" smtClean="0">
                <a:solidFill>
                  <a:srgbClr val="7030A0"/>
                </a:solidFill>
              </a:rPr>
              <a:t>Chimneys, </a:t>
            </a:r>
            <a:r>
              <a:rPr lang="en-GB" sz="2100" dirty="0">
                <a:solidFill>
                  <a:srgbClr val="7030A0"/>
                </a:solidFill>
              </a:rPr>
              <a:t>flues etc on a dwellinghouse</a:t>
            </a:r>
          </a:p>
          <a:p>
            <a:r>
              <a:rPr lang="en-GB" sz="2100" dirty="0">
                <a:solidFill>
                  <a:schemeClr val="tx2"/>
                </a:solidFill>
              </a:rPr>
              <a:t>Class H- microwave antenna on a </a:t>
            </a:r>
            <a:r>
              <a:rPr lang="en-GB" sz="2100" dirty="0" smtClean="0">
                <a:solidFill>
                  <a:schemeClr val="tx2"/>
                </a:solidFill>
              </a:rPr>
              <a:t>dwellinghouse</a:t>
            </a:r>
            <a:endParaRPr lang="en-GB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0414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Types of extensions and alterations permitted: </a:t>
            </a:r>
          </a:p>
          <a:p>
            <a:pPr marL="0" indent="0">
              <a:buNone/>
            </a:pPr>
            <a:endParaRPr lang="en-GB" sz="2100" dirty="0" smtClean="0">
              <a:solidFill>
                <a:schemeClr val="tx2"/>
              </a:solidFill>
            </a:endParaRPr>
          </a:p>
          <a:p>
            <a:r>
              <a:rPr lang="en-GB" sz="2100" dirty="0" smtClean="0">
                <a:solidFill>
                  <a:srgbClr val="7030A0"/>
                </a:solidFill>
              </a:rPr>
              <a:t>single and two storey rear extension</a:t>
            </a:r>
            <a:r>
              <a:rPr lang="en-GB" sz="2100" dirty="0">
                <a:solidFill>
                  <a:srgbClr val="7030A0"/>
                </a:solidFill>
              </a:rPr>
              <a:t> </a:t>
            </a:r>
            <a:r>
              <a:rPr lang="en-GB" sz="2100" dirty="0" smtClean="0">
                <a:solidFill>
                  <a:srgbClr val="7030A0"/>
                </a:solidFill>
              </a:rPr>
              <a:t>(including conservatories) </a:t>
            </a:r>
          </a:p>
          <a:p>
            <a:pPr lvl="1"/>
            <a:r>
              <a:rPr lang="en-GB" sz="2100" dirty="0" smtClean="0">
                <a:solidFill>
                  <a:srgbClr val="FF0000"/>
                </a:solidFill>
              </a:rPr>
              <a:t>Prior Notification for single storey larger house extensions </a:t>
            </a:r>
          </a:p>
          <a:p>
            <a:pPr lvl="2"/>
            <a:r>
              <a:rPr lang="en-GB" sz="1700" dirty="0" smtClean="0">
                <a:solidFill>
                  <a:srgbClr val="FF0000"/>
                </a:solidFill>
              </a:rPr>
              <a:t>Detached House- between 4-8 metres</a:t>
            </a:r>
          </a:p>
          <a:p>
            <a:pPr lvl="2"/>
            <a:r>
              <a:rPr lang="en-GB" sz="1700" dirty="0" smtClean="0">
                <a:solidFill>
                  <a:srgbClr val="FF0000"/>
                </a:solidFill>
              </a:rPr>
              <a:t>Any other houses- Between 3-6 metres </a:t>
            </a:r>
          </a:p>
          <a:p>
            <a:r>
              <a:rPr lang="en-GB" sz="2100" dirty="0" smtClean="0">
                <a:solidFill>
                  <a:schemeClr val="tx2"/>
                </a:solidFill>
              </a:rPr>
              <a:t>Single storey side extensions</a:t>
            </a:r>
          </a:p>
          <a:p>
            <a:r>
              <a:rPr lang="en-GB" sz="2100" dirty="0" smtClean="0">
                <a:solidFill>
                  <a:srgbClr val="7030A0"/>
                </a:solidFill>
              </a:rPr>
              <a:t>Insertion or new Windows and doors</a:t>
            </a:r>
          </a:p>
          <a:p>
            <a:pPr marL="0" indent="0">
              <a:buNone/>
            </a:pPr>
            <a:endParaRPr lang="en-GB" sz="21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32656"/>
            <a:ext cx="828092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+mj-lt"/>
              </a:rPr>
              <a:t>Class A- </a:t>
            </a:r>
            <a:endParaRPr lang="en-GB" sz="4000" dirty="0" smtClean="0">
              <a:latin typeface="+mj-lt"/>
            </a:endParaRPr>
          </a:p>
          <a:p>
            <a:pPr algn="ctr"/>
            <a:r>
              <a:rPr lang="en-GB" sz="4000" dirty="0" smtClean="0">
                <a:latin typeface="+mj-lt"/>
              </a:rPr>
              <a:t>Enlargement</a:t>
            </a:r>
            <a:r>
              <a:rPr lang="en-GB" sz="4000" dirty="0">
                <a:latin typeface="+mj-lt"/>
              </a:rPr>
              <a:t>, improvement or other alteration of a </a:t>
            </a:r>
            <a:r>
              <a:rPr lang="en-GB" sz="4000" dirty="0" smtClean="0">
                <a:latin typeface="+mj-lt"/>
              </a:rPr>
              <a:t>dwellinghouse</a:t>
            </a:r>
          </a:p>
          <a:p>
            <a:pPr algn="ctr"/>
            <a:endParaRPr lang="en-GB" sz="21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4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en-GB" sz="2100" dirty="0" smtClean="0">
                <a:solidFill>
                  <a:schemeClr val="tx2"/>
                </a:solidFill>
              </a:rPr>
              <a:t>Includes: </a:t>
            </a:r>
          </a:p>
          <a:p>
            <a:r>
              <a:rPr lang="en-GB" sz="2100" dirty="0" smtClean="0">
                <a:solidFill>
                  <a:schemeClr val="tx2"/>
                </a:solidFill>
              </a:rPr>
              <a:t>Dormer Windows</a:t>
            </a:r>
          </a:p>
          <a:p>
            <a:r>
              <a:rPr lang="en-GB" sz="2100" dirty="0">
                <a:solidFill>
                  <a:srgbClr val="7030A0"/>
                </a:solidFill>
              </a:rPr>
              <a:t>Hipped to gable extensions </a:t>
            </a:r>
          </a:p>
          <a:p>
            <a:r>
              <a:rPr lang="en-GB" sz="2100" dirty="0" smtClean="0">
                <a:solidFill>
                  <a:schemeClr val="tx2"/>
                </a:solidFill>
              </a:rPr>
              <a:t>Restrictions- volume, can’t be on principal elevation and front a highway and can’t exceed height of the existing roof. </a:t>
            </a:r>
          </a:p>
          <a:p>
            <a:endParaRPr lang="en-GB" sz="2100" dirty="0" smtClean="0">
              <a:solidFill>
                <a:schemeClr val="tx2"/>
              </a:solidFill>
            </a:endParaRPr>
          </a:p>
          <a:p>
            <a:endParaRPr lang="en-GB" sz="2100" dirty="0">
              <a:solidFill>
                <a:schemeClr val="tx2"/>
              </a:solidFill>
            </a:endParaRPr>
          </a:p>
          <a:p>
            <a:endParaRPr lang="en-GB" sz="2100" dirty="0" smtClean="0">
              <a:solidFill>
                <a:schemeClr val="tx2"/>
              </a:solidFill>
            </a:endParaRPr>
          </a:p>
          <a:p>
            <a:endParaRPr lang="en-GB" sz="2100" dirty="0" smtClean="0">
              <a:solidFill>
                <a:schemeClr val="tx2"/>
              </a:solidFill>
            </a:endParaRPr>
          </a:p>
          <a:p>
            <a:endParaRPr lang="en-GB" sz="1200" dirty="0" smtClean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60648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Class B- </a:t>
            </a:r>
            <a:r>
              <a:rPr lang="en-GB" sz="4000" dirty="0" smtClean="0">
                <a:solidFill>
                  <a:srgbClr val="FF0000"/>
                </a:solidFill>
              </a:rPr>
              <a:t>Additions </a:t>
            </a:r>
            <a:r>
              <a:rPr lang="en-GB" sz="4000" dirty="0">
                <a:solidFill>
                  <a:srgbClr val="FF0000"/>
                </a:solidFill>
              </a:rPr>
              <a:t>etc to the roof of a dwellinghouse </a:t>
            </a:r>
          </a:p>
        </p:txBody>
      </p:sp>
      <p:pic>
        <p:nvPicPr>
          <p:cNvPr id="1033" name="Picture 9" descr="http://tse1.mm.bing.net/th?&amp;id=OIP.M2efc70c0905a903c6832cf126941b137o0&amp;w=300&amp;h=188&amp;c=0&amp;pid=1.9&amp;rs=0&amp;p=0&amp;r=0">
            <a:hlinkClick r:id="rId2" tooltip="View image details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39815"/>
            <a:ext cx="2224022" cy="1393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tse1.mm.bing.net/th?&amp;id=OIP.M755ea7f08f98bda5ab4e0d9608057b8ao0&amp;w=300&amp;h=225&amp;c=0&amp;pid=1.9&amp;rs=0&amp;p=0&amp;r=0">
            <a:hlinkClick r:id="rId4" tooltip="View image details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434" y="3861047"/>
            <a:ext cx="1935636" cy="145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539" y="5229200"/>
            <a:ext cx="1932228" cy="1485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 descr="Image result for hip to gabl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582" y="4005064"/>
            <a:ext cx="2814897" cy="1783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30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Class C- </a:t>
            </a:r>
            <a:br>
              <a:rPr lang="en-GB" dirty="0" smtClean="0"/>
            </a:br>
            <a:r>
              <a:rPr lang="en-GB" dirty="0" smtClean="0">
                <a:solidFill>
                  <a:srgbClr val="0070C0"/>
                </a:solidFill>
              </a:rPr>
              <a:t>other alterations to roof of a dwellinghouse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GB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b="1" u="sng" dirty="0" smtClean="0">
                <a:solidFill>
                  <a:srgbClr val="7030A0"/>
                </a:solidFill>
              </a:rPr>
              <a:t>This Class covers things such as rooflights</a:t>
            </a:r>
          </a:p>
          <a:p>
            <a:endParaRPr lang="en-GB" b="1" dirty="0" smtClean="0"/>
          </a:p>
          <a:p>
            <a:r>
              <a:rPr lang="en-GB" dirty="0" smtClean="0"/>
              <a:t>Development </a:t>
            </a:r>
            <a:r>
              <a:rPr lang="en-GB" dirty="0"/>
              <a:t>is not permitted by Class C if—</a:t>
            </a:r>
          </a:p>
          <a:p>
            <a:pPr lvl="1"/>
            <a:r>
              <a:rPr lang="en-GB" dirty="0" smtClean="0">
                <a:solidFill>
                  <a:srgbClr val="7030A0"/>
                </a:solidFill>
              </a:rPr>
              <a:t>the </a:t>
            </a:r>
            <a:r>
              <a:rPr lang="en-GB" dirty="0">
                <a:solidFill>
                  <a:srgbClr val="7030A0"/>
                </a:solidFill>
              </a:rPr>
              <a:t>alteration would protrude more than 0.15 metres beyond the plane of the slope of the </a:t>
            </a:r>
            <a:r>
              <a:rPr lang="en-GB" dirty="0" smtClean="0">
                <a:solidFill>
                  <a:srgbClr val="7030A0"/>
                </a:solidFill>
              </a:rPr>
              <a:t>original roof </a:t>
            </a:r>
            <a:r>
              <a:rPr lang="en-GB" dirty="0">
                <a:solidFill>
                  <a:srgbClr val="7030A0"/>
                </a:solidFill>
              </a:rPr>
              <a:t>when measured from the perpendicular with the external surface of the original roof;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it </a:t>
            </a:r>
            <a:r>
              <a:rPr lang="en-GB" dirty="0">
                <a:solidFill>
                  <a:srgbClr val="FF0000"/>
                </a:solidFill>
              </a:rPr>
              <a:t>would result in the highest part of the alteration being higher than the highest part of </a:t>
            </a:r>
            <a:r>
              <a:rPr lang="en-GB" dirty="0" smtClean="0">
                <a:solidFill>
                  <a:srgbClr val="FF0000"/>
                </a:solidFill>
              </a:rPr>
              <a:t>the original </a:t>
            </a:r>
            <a:r>
              <a:rPr lang="en-GB" dirty="0">
                <a:solidFill>
                  <a:srgbClr val="FF0000"/>
                </a:solidFill>
              </a:rPr>
              <a:t>roof; or</a:t>
            </a:r>
          </a:p>
          <a:p>
            <a:pPr lvl="1"/>
            <a:r>
              <a:rPr lang="en-GB" dirty="0" smtClean="0"/>
              <a:t>it </a:t>
            </a:r>
            <a:r>
              <a:rPr lang="en-GB" dirty="0"/>
              <a:t>would consist of or include—</a:t>
            </a:r>
          </a:p>
          <a:p>
            <a:pPr marL="457200" lvl="1" indent="0">
              <a:buNone/>
            </a:pPr>
            <a:r>
              <a:rPr lang="en-GB" dirty="0" smtClean="0"/>
              <a:t>	(</a:t>
            </a:r>
            <a:r>
              <a:rPr lang="en-GB" dirty="0">
                <a:solidFill>
                  <a:srgbClr val="0070C0"/>
                </a:solidFill>
              </a:rPr>
              <a:t>i) the installation, alteration or replacement of a chimney, flue or soil and vent pipe, or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	(</a:t>
            </a:r>
            <a:r>
              <a:rPr lang="en-GB" dirty="0">
                <a:solidFill>
                  <a:srgbClr val="0070C0"/>
                </a:solidFill>
              </a:rPr>
              <a:t>ii) the installation, alteration or replacement of solar photovoltaics or solar </a:t>
            </a:r>
            <a:r>
              <a:rPr lang="en-GB" dirty="0" smtClean="0">
                <a:solidFill>
                  <a:srgbClr val="0070C0"/>
                </a:solidFill>
              </a:rPr>
              <a:t>thermal equipment.</a:t>
            </a:r>
          </a:p>
          <a:p>
            <a:pPr marL="0" indent="0">
              <a:buNone/>
            </a:pPr>
            <a:endParaRPr lang="en-GB" b="1" u="sng" dirty="0" smtClean="0"/>
          </a:p>
          <a:p>
            <a:pPr marL="0" indent="0">
              <a:buNone/>
            </a:pPr>
            <a:r>
              <a:rPr lang="en-GB" b="1" u="sng" dirty="0" smtClean="0"/>
              <a:t>Conditions of Class C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dirty="0" smtClean="0">
                <a:solidFill>
                  <a:srgbClr val="0070C0"/>
                </a:solidFill>
              </a:rPr>
              <a:t>any </a:t>
            </a:r>
            <a:r>
              <a:rPr lang="en-GB" dirty="0">
                <a:solidFill>
                  <a:srgbClr val="0070C0"/>
                </a:solidFill>
              </a:rPr>
              <a:t>window located on a roof </a:t>
            </a:r>
            <a:r>
              <a:rPr lang="en-GB" dirty="0" smtClean="0">
                <a:solidFill>
                  <a:srgbClr val="0070C0"/>
                </a:solidFill>
              </a:rPr>
              <a:t>slope forming </a:t>
            </a:r>
            <a:r>
              <a:rPr lang="en-GB" dirty="0">
                <a:solidFill>
                  <a:srgbClr val="0070C0"/>
                </a:solidFill>
              </a:rPr>
              <a:t>a side elevation of the dwellinghouse must be—</a:t>
            </a:r>
          </a:p>
          <a:p>
            <a:pPr lvl="1"/>
            <a:r>
              <a:rPr lang="en-GB" dirty="0">
                <a:solidFill>
                  <a:srgbClr val="7030A0"/>
                </a:solidFill>
              </a:rPr>
              <a:t>(a) obscure-glazed; and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(b) non-opening </a:t>
            </a:r>
            <a:r>
              <a:rPr lang="en-GB" dirty="0" smtClean="0">
                <a:solidFill>
                  <a:srgbClr val="FF0000"/>
                </a:solidFill>
              </a:rPr>
              <a:t>unless </a:t>
            </a:r>
            <a:r>
              <a:rPr lang="en-GB" dirty="0">
                <a:solidFill>
                  <a:srgbClr val="FF0000"/>
                </a:solidFill>
              </a:rPr>
              <a:t>the parts of the window which can be opened are more than 1.7 metres </a:t>
            </a:r>
            <a:r>
              <a:rPr lang="en-GB" dirty="0" smtClean="0">
                <a:solidFill>
                  <a:srgbClr val="FF0000"/>
                </a:solidFill>
              </a:rPr>
              <a:t>above the </a:t>
            </a:r>
            <a:r>
              <a:rPr lang="en-GB" dirty="0">
                <a:solidFill>
                  <a:srgbClr val="FF0000"/>
                </a:solidFill>
              </a:rPr>
              <a:t>floor of the room in which the window is installed.</a:t>
            </a:r>
          </a:p>
        </p:txBody>
      </p:sp>
    </p:spTree>
    <p:extLst>
      <p:ext uri="{BB962C8B-B14F-4D97-AF65-F5344CB8AC3E}">
        <p14:creationId xmlns:p14="http://schemas.microsoft.com/office/powerpoint/2010/main" val="2727467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D- </a:t>
            </a:r>
            <a:r>
              <a:rPr lang="en-GB" dirty="0" smtClean="0">
                <a:solidFill>
                  <a:srgbClr val="7030A0"/>
                </a:solidFill>
              </a:rPr>
              <a:t>Porches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500" dirty="0" smtClean="0">
                <a:solidFill>
                  <a:srgbClr val="FF0000"/>
                </a:solidFill>
              </a:rPr>
              <a:t>Adding a porch to </a:t>
            </a:r>
            <a:r>
              <a:rPr lang="en-GB" sz="2500" u="sng" dirty="0" smtClean="0">
                <a:solidFill>
                  <a:srgbClr val="FF0000"/>
                </a:solidFill>
              </a:rPr>
              <a:t>any external door </a:t>
            </a:r>
            <a:r>
              <a:rPr lang="en-GB" sz="2500" dirty="0" smtClean="0">
                <a:solidFill>
                  <a:srgbClr val="FF0000"/>
                </a:solidFill>
              </a:rPr>
              <a:t>of your house is can be permitted development, provided the following limits and conditions area met: </a:t>
            </a:r>
          </a:p>
          <a:p>
            <a:pPr marL="0" indent="0">
              <a:buNone/>
            </a:pPr>
            <a:endParaRPr lang="en-GB" sz="2500" dirty="0" smtClean="0"/>
          </a:p>
          <a:p>
            <a:pPr marL="514350" indent="-514350">
              <a:buAutoNum type="arabicPeriod"/>
            </a:pPr>
            <a:r>
              <a:rPr lang="en-GB" sz="2500" dirty="0" smtClean="0">
                <a:solidFill>
                  <a:srgbClr val="0070C0"/>
                </a:solidFill>
              </a:rPr>
              <a:t>Ground area of porch (measured externally) not to exceed 3 square metres</a:t>
            </a:r>
          </a:p>
          <a:p>
            <a:pPr marL="0" indent="0">
              <a:buNone/>
            </a:pPr>
            <a:endParaRPr lang="en-GB" sz="25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500" dirty="0" smtClean="0">
                <a:solidFill>
                  <a:srgbClr val="0070C0"/>
                </a:solidFill>
              </a:rPr>
              <a:t>2.    Highest part of porch not to exceed 3 metres</a:t>
            </a:r>
          </a:p>
          <a:p>
            <a:pPr marL="0" indent="0">
              <a:buNone/>
            </a:pPr>
            <a:endParaRPr lang="en-GB" sz="25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500" dirty="0" smtClean="0">
                <a:solidFill>
                  <a:srgbClr val="0070C0"/>
                </a:solidFill>
              </a:rPr>
              <a:t>3.    No part of porch to be within 2 metres of any   </a:t>
            </a:r>
          </a:p>
          <a:p>
            <a:pPr marL="0" indent="0">
              <a:buNone/>
            </a:pPr>
            <a:r>
              <a:rPr lang="en-GB" sz="2500" dirty="0">
                <a:solidFill>
                  <a:srgbClr val="0070C0"/>
                </a:solidFill>
              </a:rPr>
              <a:t> </a:t>
            </a:r>
            <a:r>
              <a:rPr lang="en-GB" sz="2500" dirty="0" smtClean="0">
                <a:solidFill>
                  <a:srgbClr val="0070C0"/>
                </a:solidFill>
              </a:rPr>
              <a:t>      boundary that fronts a highway </a:t>
            </a:r>
            <a:r>
              <a:rPr lang="en-GB" dirty="0" smtClean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548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207910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/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/>
              <a:t>Class </a:t>
            </a:r>
            <a:r>
              <a:rPr lang="en-GB" dirty="0"/>
              <a:t>E- </a:t>
            </a:r>
            <a:r>
              <a:rPr lang="en-GB" dirty="0" smtClean="0">
                <a:solidFill>
                  <a:schemeClr val="tx2"/>
                </a:solidFill>
              </a:rPr>
              <a:t/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B</a:t>
            </a:r>
            <a:r>
              <a:rPr lang="en-GB" dirty="0" smtClean="0">
                <a:solidFill>
                  <a:srgbClr val="7030A0"/>
                </a:solidFill>
              </a:rPr>
              <a:t>uildings </a:t>
            </a:r>
            <a:r>
              <a:rPr lang="en-GB" dirty="0">
                <a:solidFill>
                  <a:srgbClr val="7030A0"/>
                </a:solidFill>
              </a:rPr>
              <a:t>etc incidental to the enjoyment of the dwellinghouse </a:t>
            </a:r>
            <a:br>
              <a:rPr lang="en-GB" dirty="0">
                <a:solidFill>
                  <a:srgbClr val="7030A0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The building must be </a:t>
            </a:r>
            <a:r>
              <a:rPr lang="en-GB" b="1" u="sng" dirty="0" smtClean="0"/>
              <a:t>Incidental</a:t>
            </a:r>
            <a:r>
              <a:rPr lang="en-GB" dirty="0" smtClean="0"/>
              <a:t>- non habitable  </a:t>
            </a:r>
          </a:p>
          <a:p>
            <a:pPr lvl="1"/>
            <a:r>
              <a:rPr lang="en-GB" sz="3300" dirty="0" smtClean="0"/>
              <a:t>shed, garage, green house, summer house, swimming or other pool  or a container used for domestic heating purposes for storage of oil or gas.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Can not include habitable accommodation: Bedroom, Kitchen, bathroom 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Can’t be forward of a wall forming principal elevation (of original house)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Can’t cover more than 50% of curtilage (subject to it remaining incidental in size)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Can’t exceed more than 4 metres in height – if within 2metres of boundary can only be 2.5metres. </a:t>
            </a:r>
          </a:p>
          <a:p>
            <a:r>
              <a:rPr lang="en-GB" dirty="0" smtClean="0"/>
              <a:t>Eaves height can’t exceed 2.5metres in all cases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Can’t be built within the curtilage of a listed building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Please Note: Conversion </a:t>
            </a:r>
            <a:r>
              <a:rPr lang="en-GB" dirty="0">
                <a:solidFill>
                  <a:srgbClr val="FF0000"/>
                </a:solidFill>
              </a:rPr>
              <a:t>of existing outbuildings may not be </a:t>
            </a:r>
            <a:r>
              <a:rPr lang="en-GB" dirty="0" smtClean="0">
                <a:solidFill>
                  <a:srgbClr val="FF0000"/>
                </a:solidFill>
              </a:rPr>
              <a:t>development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071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1200</Words>
  <Application>Microsoft Office PowerPoint</Application>
  <PresentationFormat>On-screen Show (4:3)</PresentationFormat>
  <Paragraphs>182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Development</vt:lpstr>
      <vt:lpstr>PowerPoint Presentation</vt:lpstr>
      <vt:lpstr>PowerPoint Presentation</vt:lpstr>
      <vt:lpstr>Schedule 2, Part 1, Classes A – H Development within the curtilage of a dwelling house  </vt:lpstr>
      <vt:lpstr>PowerPoint Presentation</vt:lpstr>
      <vt:lpstr>PowerPoint Presentation</vt:lpstr>
      <vt:lpstr> Class C-  other alterations to roof of a dwellinghouse</vt:lpstr>
      <vt:lpstr>Class D- Porches</vt:lpstr>
      <vt:lpstr> Class E-  Buildings etc incidental to the enjoyment of the dwellinghouse  </vt:lpstr>
      <vt:lpstr>Other Classes and matters:</vt:lpstr>
      <vt:lpstr>Part 2 Minor Operations  </vt:lpstr>
      <vt:lpstr>Part 14- Renewable Energy on domestic premises </vt:lpstr>
      <vt:lpstr>Dwellinghouses- C3 Use Class </vt:lpstr>
      <vt:lpstr>C4- Houses in multiple Occupancy </vt:lpstr>
      <vt:lpstr>Change of uses to dwellings C3 </vt:lpstr>
      <vt:lpstr>Any Questions?</vt:lpstr>
    </vt:vector>
  </TitlesOfParts>
  <Company>Bromsgrove District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</dc:title>
  <dc:creator>Claire Gilbert</dc:creator>
  <cp:lastModifiedBy>Amanda Glennie</cp:lastModifiedBy>
  <cp:revision>17</cp:revision>
  <dcterms:created xsi:type="dcterms:W3CDTF">2019-08-16T13:37:12Z</dcterms:created>
  <dcterms:modified xsi:type="dcterms:W3CDTF">2019-09-06T13:54:17Z</dcterms:modified>
</cp:coreProperties>
</file>