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138"/>
    <a:srgbClr val="7D7D6A"/>
    <a:srgbClr val="B7D30B"/>
    <a:srgbClr val="F587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8087" autoAdjust="0"/>
  </p:normalViewPr>
  <p:slideViewPr>
    <p:cSldViewPr>
      <p:cViewPr>
        <p:scale>
          <a:sx n="109" d="100"/>
          <a:sy n="109" d="100"/>
        </p:scale>
        <p:origin x="-16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75CF5-3D87-4A25-B49A-D89D48DCC9D1}" type="datetimeFigureOut">
              <a:rPr lang="en-GB" smtClean="0"/>
              <a:pPr/>
              <a:t>06/09/2019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1314B-C331-46C7-AC7B-04E4686559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44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1314B-C331-46C7-AC7B-04E4686559EC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1314B-C331-46C7-AC7B-04E4686559EC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1314B-C331-46C7-AC7B-04E4686559EC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1314B-C331-46C7-AC7B-04E4686559EC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1314B-C331-46C7-AC7B-04E4686559EC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1314B-C331-46C7-AC7B-04E4686559EC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1314B-C331-46C7-AC7B-04E4686559EC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FDC logo short colour.t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660232" y="6093296"/>
            <a:ext cx="2115312" cy="5577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0BA6-8DCC-48D2-A7AA-5A123EF5A4FD}" type="datetimeFigureOut">
              <a:rPr lang="en-GB" smtClean="0"/>
              <a:pPr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2E89-614D-418D-B8A0-09D6B9F6AA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0BA6-8DCC-48D2-A7AA-5A123EF5A4FD}" type="datetimeFigureOut">
              <a:rPr lang="en-GB" smtClean="0"/>
              <a:pPr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2E89-614D-418D-B8A0-09D6B9F6AA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1E6E-A6FA-4806-BECC-65D946990615}" type="datetimeFigureOut">
              <a:rPr lang="en-GB" smtClean="0"/>
              <a:pPr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DB3CA-A1FD-4006-9376-4674F8DB5B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1E6E-A6FA-4806-BECC-65D946990615}" type="datetimeFigureOut">
              <a:rPr lang="en-GB" smtClean="0"/>
              <a:pPr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DB3CA-A1FD-4006-9376-4674F8DB5B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1E6E-A6FA-4806-BECC-65D946990615}" type="datetimeFigureOut">
              <a:rPr lang="en-GB" smtClean="0"/>
              <a:pPr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DB3CA-A1FD-4006-9376-4674F8DB5B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1E6E-A6FA-4806-BECC-65D946990615}" type="datetimeFigureOut">
              <a:rPr lang="en-GB" smtClean="0"/>
              <a:pPr/>
              <a:t>06/09/2019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DB3CA-A1FD-4006-9376-4674F8DB5B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1E6E-A6FA-4806-BECC-65D946990615}" type="datetimeFigureOut">
              <a:rPr lang="en-GB" smtClean="0"/>
              <a:pPr/>
              <a:t>06/09/2019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DB3CA-A1FD-4006-9376-4674F8DB5B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1E6E-A6FA-4806-BECC-65D946990615}" type="datetimeFigureOut">
              <a:rPr lang="en-GB" smtClean="0"/>
              <a:pPr/>
              <a:t>06/09/2019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DB3CA-A1FD-4006-9376-4674F8DB5B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1E6E-A6FA-4806-BECC-65D946990615}" type="datetimeFigureOut">
              <a:rPr lang="en-GB" smtClean="0"/>
              <a:pPr/>
              <a:t>06/09/2019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DB3CA-A1FD-4006-9376-4674F8DB5B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1E6E-A6FA-4806-BECC-65D946990615}" type="datetimeFigureOut">
              <a:rPr lang="en-GB" smtClean="0"/>
              <a:pPr/>
              <a:t>06/09/2019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DB3CA-A1FD-4006-9376-4674F8DB5B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0BA6-8DCC-48D2-A7AA-5A123EF5A4FD}" type="datetimeFigureOut">
              <a:rPr lang="en-GB" smtClean="0"/>
              <a:pPr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2E89-614D-418D-B8A0-09D6B9F6AA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1E6E-A6FA-4806-BECC-65D946990615}" type="datetimeFigureOut">
              <a:rPr lang="en-GB" smtClean="0"/>
              <a:pPr/>
              <a:t>06/09/2019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DB3CA-A1FD-4006-9376-4674F8DB5B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1E6E-A6FA-4806-BECC-65D946990615}" type="datetimeFigureOut">
              <a:rPr lang="en-GB" smtClean="0"/>
              <a:pPr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DB3CA-A1FD-4006-9376-4674F8DB5B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1E6E-A6FA-4806-BECC-65D946990615}" type="datetimeFigureOut">
              <a:rPr lang="en-GB" smtClean="0"/>
              <a:pPr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DB3CA-A1FD-4006-9376-4674F8DB5B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0BA6-8DCC-48D2-A7AA-5A123EF5A4FD}" type="datetimeFigureOut">
              <a:rPr lang="en-GB" smtClean="0"/>
              <a:pPr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2E89-614D-418D-B8A0-09D6B9F6AA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0BA6-8DCC-48D2-A7AA-5A123EF5A4FD}" type="datetimeFigureOut">
              <a:rPr lang="en-GB" smtClean="0"/>
              <a:pPr/>
              <a:t>06/09/2019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2E89-614D-418D-B8A0-09D6B9F6AA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0BA6-8DCC-48D2-A7AA-5A123EF5A4FD}" type="datetimeFigureOut">
              <a:rPr lang="en-GB" smtClean="0"/>
              <a:pPr/>
              <a:t>06/09/2019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2E89-614D-418D-B8A0-09D6B9F6AA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0BA6-8DCC-48D2-A7AA-5A123EF5A4FD}" type="datetimeFigureOut">
              <a:rPr lang="en-GB" smtClean="0"/>
              <a:pPr/>
              <a:t>06/09/2019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2E89-614D-418D-B8A0-09D6B9F6AA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0BA6-8DCC-48D2-A7AA-5A123EF5A4FD}" type="datetimeFigureOut">
              <a:rPr lang="en-GB" smtClean="0"/>
              <a:pPr/>
              <a:t>06/09/2019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2E89-614D-418D-B8A0-09D6B9F6AA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0BA6-8DCC-48D2-A7AA-5A123EF5A4FD}" type="datetimeFigureOut">
              <a:rPr lang="en-GB" smtClean="0"/>
              <a:pPr/>
              <a:t>06/09/2019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2E89-614D-418D-B8A0-09D6B9F6AA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0BA6-8DCC-48D2-A7AA-5A123EF5A4FD}" type="datetimeFigureOut">
              <a:rPr lang="en-GB" smtClean="0"/>
              <a:pPr/>
              <a:t>06/09/2019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2E89-614D-418D-B8A0-09D6B9F6AA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90BA6-8DCC-48D2-A7AA-5A123EF5A4FD}" type="datetimeFigureOut">
              <a:rPr lang="en-GB" smtClean="0"/>
              <a:pPr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D2E89-614D-418D-B8A0-09D6B9F6AA6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11E6E-A6FA-4806-BECC-65D946990615}" type="datetimeFigureOut">
              <a:rPr lang="en-GB" smtClean="0"/>
              <a:pPr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DB3CA-A1FD-4006-9376-4674F8DB5B7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04664"/>
            <a:ext cx="9144000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4000" dirty="0" smtClean="0">
              <a:solidFill>
                <a:srgbClr val="F58715"/>
              </a:solidFill>
            </a:endParaRPr>
          </a:p>
          <a:p>
            <a:pPr algn="ctr"/>
            <a:endParaRPr lang="en-GB" sz="4000" dirty="0" smtClean="0"/>
          </a:p>
          <a:p>
            <a:pPr algn="ctr"/>
            <a:r>
              <a:rPr lang="en-GB" sz="4000" dirty="0" smtClean="0">
                <a:solidFill>
                  <a:srgbClr val="0F5138"/>
                </a:solidFill>
              </a:rPr>
              <a:t>Kevin </a:t>
            </a:r>
            <a:r>
              <a:rPr lang="en-GB" sz="4000" dirty="0" err="1" smtClean="0">
                <a:solidFill>
                  <a:srgbClr val="0F5138"/>
                </a:solidFill>
              </a:rPr>
              <a:t>Tebbett</a:t>
            </a:r>
            <a:endParaRPr lang="en-GB" sz="4000" dirty="0" smtClean="0">
              <a:solidFill>
                <a:srgbClr val="0F5138"/>
              </a:solidFill>
            </a:endParaRPr>
          </a:p>
          <a:p>
            <a:pPr algn="ctr"/>
            <a:endParaRPr lang="en-GB" sz="4000" dirty="0" smtClean="0">
              <a:solidFill>
                <a:srgbClr val="0F5138"/>
              </a:solidFill>
            </a:endParaRPr>
          </a:p>
          <a:p>
            <a:pPr algn="ctr"/>
            <a:r>
              <a:rPr lang="en-GB" sz="4000" dirty="0" smtClean="0">
                <a:solidFill>
                  <a:srgbClr val="0F5138"/>
                </a:solidFill>
              </a:rPr>
              <a:t>Private Sector Leasing Co-ordinator -</a:t>
            </a:r>
          </a:p>
          <a:p>
            <a:pPr algn="ctr"/>
            <a:r>
              <a:rPr lang="en-GB" sz="4000" smtClean="0">
                <a:solidFill>
                  <a:srgbClr val="0F5138"/>
                </a:solidFill>
              </a:rPr>
              <a:t>Countywide </a:t>
            </a:r>
            <a:endParaRPr lang="en-GB" sz="4000" dirty="0" smtClean="0">
              <a:solidFill>
                <a:srgbClr val="0F5138"/>
              </a:solidFill>
            </a:endParaRPr>
          </a:p>
          <a:p>
            <a:pPr algn="ctr"/>
            <a:endParaRPr lang="en-GB" sz="4400" dirty="0" smtClean="0"/>
          </a:p>
          <a:p>
            <a:pPr algn="r"/>
            <a:r>
              <a:rPr lang="en-GB" sz="4400" dirty="0" smtClean="0"/>
              <a:t/>
            </a:r>
            <a:br>
              <a:rPr lang="en-GB" sz="4400" dirty="0" smtClean="0"/>
            </a:br>
            <a:endParaRPr lang="en-GB" sz="4400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48680"/>
            <a:ext cx="8136904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u="sng" dirty="0" smtClean="0">
                <a:solidFill>
                  <a:srgbClr val="0F5138"/>
                </a:solidFill>
              </a:rPr>
              <a:t>What I will cover </a:t>
            </a:r>
          </a:p>
          <a:p>
            <a:pPr algn="ctr"/>
            <a:endParaRPr lang="en-GB" sz="3600" dirty="0" smtClean="0"/>
          </a:p>
          <a:p>
            <a:pPr>
              <a:buFont typeface="Arial" pitchFamily="34" charset="0"/>
              <a:buChar char="•"/>
            </a:pPr>
            <a:endParaRPr lang="en-GB" sz="2400" dirty="0" smtClean="0">
              <a:solidFill>
                <a:srgbClr val="0F5138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F5138"/>
                </a:solidFill>
              </a:rPr>
              <a:t> My role </a:t>
            </a:r>
          </a:p>
          <a:p>
            <a:endParaRPr lang="en-GB" sz="2800" dirty="0" smtClean="0">
              <a:solidFill>
                <a:srgbClr val="0F5138"/>
              </a:solidFill>
            </a:endParaRPr>
          </a:p>
          <a:p>
            <a:pPr>
              <a:buFont typeface="Arial" pitchFamily="34" charset="0"/>
              <a:buChar char="•"/>
            </a:pPr>
            <a:endParaRPr lang="en-GB" sz="2800" dirty="0" smtClean="0">
              <a:solidFill>
                <a:srgbClr val="0F5138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F5138"/>
                </a:solidFill>
              </a:rPr>
              <a:t> Our successful bid to the Private Rented Sector Access Grant fund</a:t>
            </a:r>
            <a:br>
              <a:rPr lang="en-GB" sz="2800" dirty="0" smtClean="0">
                <a:solidFill>
                  <a:srgbClr val="0F5138"/>
                </a:solidFill>
              </a:rPr>
            </a:br>
            <a:endParaRPr lang="en-GB" sz="2800" dirty="0" smtClean="0">
              <a:solidFill>
                <a:srgbClr val="0F5138"/>
              </a:solidFill>
            </a:endParaRPr>
          </a:p>
          <a:p>
            <a:pPr>
              <a:buFont typeface="Arial" pitchFamily="34" charset="0"/>
              <a:buChar char="•"/>
            </a:pPr>
            <a:endParaRPr lang="en-GB" sz="2800" dirty="0" smtClean="0">
              <a:solidFill>
                <a:srgbClr val="0F5138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F5138"/>
                </a:solidFill>
              </a:rPr>
              <a:t> Overview of the proposed Private Sector Leasing (PSL) scheme </a:t>
            </a:r>
          </a:p>
          <a:p>
            <a:endParaRPr lang="en-GB" sz="2400" dirty="0" smtClean="0"/>
          </a:p>
          <a:p>
            <a:pPr>
              <a:buFont typeface="Arial" pitchFamily="34" charset="0"/>
              <a:buChar char="•"/>
            </a:pPr>
            <a:endParaRPr lang="en-GB" sz="2400" dirty="0" smtClean="0">
              <a:solidFill>
                <a:srgbClr val="B7D30B"/>
              </a:solidFill>
            </a:endParaRPr>
          </a:p>
          <a:p>
            <a:pPr>
              <a:buFont typeface="Arial" pitchFamily="34" charset="0"/>
              <a:buChar char="•"/>
            </a:pPr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813690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 smtClean="0">
                <a:solidFill>
                  <a:srgbClr val="0F5138"/>
                </a:solidFill>
              </a:rPr>
              <a:t>My Role </a:t>
            </a:r>
          </a:p>
          <a:p>
            <a:pPr algn="ctr"/>
            <a:endParaRPr lang="en-GB" sz="2800" dirty="0" smtClean="0">
              <a:solidFill>
                <a:srgbClr val="0F5138"/>
              </a:solidFill>
            </a:endParaRPr>
          </a:p>
          <a:p>
            <a:r>
              <a:rPr lang="en-GB" sz="2800" dirty="0" smtClean="0">
                <a:solidFill>
                  <a:srgbClr val="0F5138"/>
                </a:solidFill>
              </a:rPr>
              <a:t>Work with landlords to increase access to the PRS</a:t>
            </a:r>
          </a:p>
          <a:p>
            <a:endParaRPr lang="en-GB" sz="2800" dirty="0" smtClean="0">
              <a:solidFill>
                <a:srgbClr val="0F5138"/>
              </a:solidFill>
            </a:endParaRPr>
          </a:p>
          <a:p>
            <a:r>
              <a:rPr lang="en-GB" sz="2800" dirty="0" smtClean="0">
                <a:solidFill>
                  <a:srgbClr val="0F5138"/>
                </a:solidFill>
              </a:rPr>
              <a:t>Introduce a PSL scheme within Wyre Forest </a:t>
            </a:r>
          </a:p>
          <a:p>
            <a:endParaRPr lang="en-GB" sz="2800" dirty="0" smtClean="0">
              <a:solidFill>
                <a:srgbClr val="0F5138"/>
              </a:solidFill>
            </a:endParaRPr>
          </a:p>
          <a:p>
            <a:r>
              <a:rPr lang="en-GB" sz="2800" dirty="0" smtClean="0">
                <a:solidFill>
                  <a:srgbClr val="0F5138"/>
                </a:solidFill>
              </a:rPr>
              <a:t>Work with councils within Worcestershire to develop and implement a PSL scheme </a:t>
            </a:r>
          </a:p>
          <a:p>
            <a:endParaRPr lang="en-GB" sz="2800" dirty="0" smtClean="0">
              <a:solidFill>
                <a:srgbClr val="F58715"/>
              </a:solidFill>
            </a:endParaRPr>
          </a:p>
          <a:p>
            <a:endParaRPr lang="en-GB" sz="2800" dirty="0">
              <a:solidFill>
                <a:srgbClr val="F5871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8208912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>
                <a:solidFill>
                  <a:srgbClr val="0F5138"/>
                </a:solidFill>
              </a:rPr>
              <a:t>Private Rented Sector Access Grant </a:t>
            </a:r>
          </a:p>
          <a:p>
            <a:pPr algn="ctr"/>
            <a:endParaRPr lang="en-GB" sz="2800" dirty="0" smtClean="0">
              <a:solidFill>
                <a:srgbClr val="0F5138"/>
              </a:solidFill>
            </a:endParaRPr>
          </a:p>
          <a:p>
            <a:r>
              <a:rPr lang="en-GB" sz="2800" dirty="0" smtClean="0">
                <a:solidFill>
                  <a:srgbClr val="0F5138"/>
                </a:solidFill>
              </a:rPr>
              <a:t>£20m fund launched in October 2018</a:t>
            </a:r>
          </a:p>
          <a:p>
            <a:endParaRPr lang="en-GB" sz="2800" dirty="0" smtClean="0">
              <a:solidFill>
                <a:srgbClr val="0F5138"/>
              </a:solidFill>
            </a:endParaRPr>
          </a:p>
          <a:p>
            <a:r>
              <a:rPr lang="en-GB" sz="2800" dirty="0" smtClean="0">
                <a:solidFill>
                  <a:srgbClr val="0F5138"/>
                </a:solidFill>
              </a:rPr>
              <a:t>To help those at risk of homelessness to secure their own homes </a:t>
            </a:r>
          </a:p>
          <a:p>
            <a:endParaRPr lang="en-GB" sz="2800" dirty="0" smtClean="0">
              <a:solidFill>
                <a:srgbClr val="0F5138"/>
              </a:solidFill>
            </a:endParaRPr>
          </a:p>
          <a:p>
            <a:r>
              <a:rPr lang="en-GB" sz="2800" dirty="0" smtClean="0">
                <a:solidFill>
                  <a:srgbClr val="0F5138"/>
                </a:solidFill>
              </a:rPr>
              <a:t>To set up locally led schemes or expand those currently in use </a:t>
            </a:r>
          </a:p>
          <a:p>
            <a:endParaRPr lang="en-GB" sz="2800" dirty="0" smtClean="0">
              <a:solidFill>
                <a:srgbClr val="0F5138"/>
              </a:solidFill>
            </a:endParaRPr>
          </a:p>
          <a:p>
            <a:r>
              <a:rPr lang="en-GB" sz="2800" dirty="0" smtClean="0">
                <a:solidFill>
                  <a:srgbClr val="0F5138"/>
                </a:solidFill>
              </a:rPr>
              <a:t>54 successful schemes across the country </a:t>
            </a:r>
          </a:p>
          <a:p>
            <a:endParaRPr lang="en-GB" sz="2800" dirty="0" smtClean="0">
              <a:solidFill>
                <a:srgbClr val="0F5138"/>
              </a:solidFill>
            </a:endParaRPr>
          </a:p>
          <a:p>
            <a:r>
              <a:rPr lang="en-GB" sz="2800" dirty="0" smtClean="0">
                <a:solidFill>
                  <a:srgbClr val="0F5138"/>
                </a:solidFill>
              </a:rPr>
              <a:t>Successful bid of £399,099 for Worcestershire </a:t>
            </a:r>
          </a:p>
          <a:p>
            <a:endParaRPr lang="en-GB" sz="2800" dirty="0" smtClean="0">
              <a:solidFill>
                <a:srgbClr val="F58715"/>
              </a:solidFill>
            </a:endParaRPr>
          </a:p>
          <a:p>
            <a:endParaRPr lang="en-GB" sz="2800" dirty="0" smtClean="0">
              <a:solidFill>
                <a:srgbClr val="F58715"/>
              </a:solidFill>
            </a:endParaRPr>
          </a:p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48680"/>
            <a:ext cx="79928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>
                <a:solidFill>
                  <a:srgbClr val="0F5138"/>
                </a:solidFill>
              </a:rPr>
              <a:t>Bid Content </a:t>
            </a:r>
          </a:p>
          <a:p>
            <a:pPr algn="ctr"/>
            <a:endParaRPr lang="en-GB" sz="2800" dirty="0" smtClean="0">
              <a:solidFill>
                <a:srgbClr val="0F5138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F5138"/>
                </a:solidFill>
              </a:rPr>
              <a:t> PSL Co-ordinator </a:t>
            </a:r>
          </a:p>
          <a:p>
            <a:pPr>
              <a:buFont typeface="Arial" pitchFamily="34" charset="0"/>
              <a:buChar char="•"/>
            </a:pPr>
            <a:endParaRPr lang="en-GB" sz="2800" dirty="0" smtClean="0">
              <a:solidFill>
                <a:srgbClr val="0F5138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F5138"/>
                </a:solidFill>
              </a:rPr>
              <a:t>Six officers to work with landlords and provide tenancy support – one in each district</a:t>
            </a:r>
          </a:p>
          <a:p>
            <a:pPr>
              <a:buFont typeface="Arial" pitchFamily="34" charset="0"/>
              <a:buChar char="•"/>
            </a:pPr>
            <a:endParaRPr lang="en-GB" sz="2800" dirty="0" smtClean="0">
              <a:solidFill>
                <a:srgbClr val="0F5138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F5138"/>
                </a:solidFill>
              </a:rPr>
              <a:t>Establish a PSL scheme across the county </a:t>
            </a:r>
          </a:p>
          <a:p>
            <a:endParaRPr lang="en-GB" sz="2800" dirty="0" smtClean="0">
              <a:solidFill>
                <a:srgbClr val="B7D30B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F5138"/>
                </a:solidFill>
              </a:rPr>
              <a:t>Explore other new access schemes and develop existing ones </a:t>
            </a:r>
          </a:p>
          <a:p>
            <a:pPr>
              <a:buFont typeface="Arial" pitchFamily="34" charset="0"/>
              <a:buChar char="•"/>
            </a:pPr>
            <a:endParaRPr lang="en-GB" sz="2800" dirty="0" smtClean="0">
              <a:solidFill>
                <a:srgbClr val="7D7D6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82089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 smtClean="0">
                <a:solidFill>
                  <a:srgbClr val="0F5138"/>
                </a:solidFill>
              </a:rPr>
              <a:t>Private Sector Leasing Scheme – An overview </a:t>
            </a:r>
          </a:p>
          <a:p>
            <a:pPr algn="ctr"/>
            <a:endParaRPr lang="en-GB" sz="2800" dirty="0" smtClean="0">
              <a:solidFill>
                <a:srgbClr val="0F5138"/>
              </a:solidFill>
            </a:endParaRPr>
          </a:p>
          <a:p>
            <a:r>
              <a:rPr lang="en-GB" sz="2800" dirty="0" smtClean="0">
                <a:solidFill>
                  <a:srgbClr val="B7D30B"/>
                </a:solidFill>
              </a:rPr>
              <a:t> </a:t>
            </a:r>
            <a:r>
              <a:rPr lang="en-GB" sz="2800" dirty="0" smtClean="0">
                <a:solidFill>
                  <a:srgbClr val="0F5138"/>
                </a:solidFill>
              </a:rPr>
              <a:t>-</a:t>
            </a:r>
            <a:r>
              <a:rPr lang="en-GB" sz="2800" dirty="0" smtClean="0">
                <a:solidFill>
                  <a:srgbClr val="B7D30B"/>
                </a:solidFill>
              </a:rPr>
              <a:t> </a:t>
            </a:r>
            <a:r>
              <a:rPr lang="en-GB" sz="2800" dirty="0" smtClean="0">
                <a:solidFill>
                  <a:srgbClr val="0F5138"/>
                </a:solidFill>
              </a:rPr>
              <a:t>T</a:t>
            </a:r>
            <a:r>
              <a:rPr lang="en-GB" sz="2400" dirty="0" smtClean="0">
                <a:solidFill>
                  <a:srgbClr val="0F5138"/>
                </a:solidFill>
              </a:rPr>
              <a:t>wo year non repairing lease</a:t>
            </a:r>
            <a:endParaRPr lang="en-GB" sz="2400" dirty="0">
              <a:solidFill>
                <a:srgbClr val="0F5138"/>
              </a:solidFill>
            </a:endParaRPr>
          </a:p>
          <a:p>
            <a:r>
              <a:rPr lang="en-GB" sz="2400" dirty="0" smtClean="0">
                <a:solidFill>
                  <a:srgbClr val="0F5138"/>
                </a:solidFill>
              </a:rPr>
              <a:t>-  Guaranteed monthly income for the period of the lease</a:t>
            </a:r>
          </a:p>
          <a:p>
            <a:r>
              <a:rPr lang="en-GB" sz="2400" dirty="0" smtClean="0">
                <a:solidFill>
                  <a:srgbClr val="0F5138"/>
                </a:solidFill>
              </a:rPr>
              <a:t>-  No fees taken out of the payment</a:t>
            </a:r>
          </a:p>
          <a:p>
            <a:r>
              <a:rPr lang="en-GB" sz="2400" dirty="0" smtClean="0">
                <a:solidFill>
                  <a:srgbClr val="0F5138"/>
                </a:solidFill>
              </a:rPr>
              <a:t>-  Property returned in same condition minus fair wear and tear</a:t>
            </a:r>
          </a:p>
          <a:p>
            <a:r>
              <a:rPr lang="en-GB" sz="2400" dirty="0" smtClean="0">
                <a:solidFill>
                  <a:srgbClr val="0F5138"/>
                </a:solidFill>
              </a:rPr>
              <a:t>-  Housing management undertaken by professional officers</a:t>
            </a:r>
          </a:p>
          <a:p>
            <a:r>
              <a:rPr lang="en-GB" sz="2400" dirty="0" smtClean="0">
                <a:solidFill>
                  <a:srgbClr val="0F5138"/>
                </a:solidFill>
              </a:rPr>
              <a:t>-  No void loss</a:t>
            </a:r>
          </a:p>
          <a:p>
            <a:r>
              <a:rPr lang="en-GB" sz="2400" dirty="0" smtClean="0">
                <a:solidFill>
                  <a:srgbClr val="0F5138"/>
                </a:solidFill>
              </a:rPr>
              <a:t>-  No rent arrears</a:t>
            </a:r>
          </a:p>
          <a:p>
            <a:r>
              <a:rPr lang="en-GB" sz="2400" dirty="0" smtClean="0">
                <a:solidFill>
                  <a:srgbClr val="0F5138"/>
                </a:solidFill>
              </a:rPr>
              <a:t>-  No tenant damage costs </a:t>
            </a:r>
          </a:p>
          <a:p>
            <a:r>
              <a:rPr lang="en-GB" sz="2400" dirty="0" smtClean="0">
                <a:solidFill>
                  <a:srgbClr val="0F5138"/>
                </a:solidFill>
              </a:rPr>
              <a:t>-  Inventory completed with regular visits to the property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76672"/>
            <a:ext cx="763284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>
                <a:solidFill>
                  <a:srgbClr val="0F5138"/>
                </a:solidFill>
              </a:rPr>
              <a:t>Landlord Requirements </a:t>
            </a:r>
          </a:p>
          <a:p>
            <a:pPr algn="ctr"/>
            <a:endParaRPr lang="en-GB" sz="2800" dirty="0" smtClean="0">
              <a:solidFill>
                <a:srgbClr val="0F5138"/>
              </a:solidFill>
            </a:endParaRPr>
          </a:p>
          <a:p>
            <a:r>
              <a:rPr lang="en-GB" sz="2800" dirty="0" smtClean="0">
                <a:solidFill>
                  <a:srgbClr val="0F5138"/>
                </a:solidFill>
              </a:rPr>
              <a:t>Property should be free from Category 1 hazards  under the HHSRS and be in good clean condition</a:t>
            </a:r>
          </a:p>
          <a:p>
            <a:endParaRPr lang="en-GB" sz="2800" dirty="0" smtClean="0">
              <a:solidFill>
                <a:srgbClr val="0F5138"/>
              </a:solidFill>
            </a:endParaRPr>
          </a:p>
          <a:p>
            <a:r>
              <a:rPr lang="en-GB" sz="2800" dirty="0" smtClean="0">
                <a:solidFill>
                  <a:srgbClr val="0F5138"/>
                </a:solidFill>
              </a:rPr>
              <a:t>Undertake repairs in a timely manner</a:t>
            </a:r>
            <a:br>
              <a:rPr lang="en-GB" sz="2800" dirty="0" smtClean="0">
                <a:solidFill>
                  <a:srgbClr val="0F5138"/>
                </a:solidFill>
              </a:rPr>
            </a:br>
            <a:endParaRPr lang="en-GB" sz="2800" dirty="0" smtClean="0">
              <a:solidFill>
                <a:srgbClr val="0F5138"/>
              </a:solidFill>
            </a:endParaRPr>
          </a:p>
          <a:p>
            <a:r>
              <a:rPr lang="en-GB" sz="2800" dirty="0" smtClean="0">
                <a:solidFill>
                  <a:srgbClr val="0F5138"/>
                </a:solidFill>
              </a:rPr>
              <a:t>Gas maintenance contract in place</a:t>
            </a:r>
          </a:p>
          <a:p>
            <a:r>
              <a:rPr lang="en-GB" sz="2800" dirty="0" smtClean="0">
                <a:solidFill>
                  <a:srgbClr val="0F5138"/>
                </a:solidFill>
              </a:rPr>
              <a:t/>
            </a:r>
            <a:br>
              <a:rPr lang="en-GB" sz="2800" dirty="0" smtClean="0">
                <a:solidFill>
                  <a:srgbClr val="0F5138"/>
                </a:solidFill>
              </a:rPr>
            </a:br>
            <a:r>
              <a:rPr lang="en-GB" sz="2800" dirty="0" smtClean="0">
                <a:solidFill>
                  <a:srgbClr val="0F5138"/>
                </a:solidFill>
              </a:rPr>
              <a:t>Valid Gas, electric certificates and EPC in place</a:t>
            </a:r>
          </a:p>
          <a:p>
            <a:endParaRPr lang="en-GB" sz="2800" dirty="0" smtClean="0">
              <a:solidFill>
                <a:srgbClr val="0F5138"/>
              </a:solidFill>
            </a:endParaRPr>
          </a:p>
          <a:p>
            <a:r>
              <a:rPr lang="en-GB" sz="2800" dirty="0" smtClean="0">
                <a:solidFill>
                  <a:srgbClr val="0F5138"/>
                </a:solidFill>
              </a:rPr>
              <a:t>Appropriate Insurance cover and permission from Mortgagor if applicable</a:t>
            </a:r>
          </a:p>
          <a:p>
            <a:endParaRPr lang="en-GB" sz="2800" dirty="0">
              <a:solidFill>
                <a:srgbClr val="0F5138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1078</TotalTime>
  <Words>247</Words>
  <Application>Microsoft Office PowerPoint</Application>
  <PresentationFormat>On-screen Show (4:3)</PresentationFormat>
  <Paragraphs>82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Wyre Forest District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suzanneh</dc:creator>
  <cp:lastModifiedBy>Amanda Glennie</cp:lastModifiedBy>
  <cp:revision>94</cp:revision>
  <dcterms:created xsi:type="dcterms:W3CDTF">2017-06-20T10:29:44Z</dcterms:created>
  <dcterms:modified xsi:type="dcterms:W3CDTF">2019-09-06T13:52:26Z</dcterms:modified>
</cp:coreProperties>
</file>