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138"/>
    <a:srgbClr val="7D7D6A"/>
    <a:srgbClr val="B7D30B"/>
    <a:srgbClr val="F58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8087" autoAdjust="0"/>
  </p:normalViewPr>
  <p:slideViewPr>
    <p:cSldViewPr>
      <p:cViewPr varScale="1">
        <p:scale>
          <a:sx n="75" d="100"/>
          <a:sy n="75" d="100"/>
        </p:scale>
        <p:origin x="166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5CF5-3D87-4A25-B49A-D89D48DCC9D1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1314B-C331-46C7-AC7B-04E4686559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4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1314B-C331-46C7-AC7B-04E4686559E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FDC logo short colour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0232" y="6093296"/>
            <a:ext cx="2115312" cy="5577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0BA6-8DCC-48D2-A7AA-5A123EF5A4FD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2E89-614D-418D-B8A0-09D6B9F6AA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1E6E-A6FA-4806-BECC-65D946990615}" type="datetimeFigureOut">
              <a:rPr lang="en-GB" smtClean="0"/>
              <a:pPr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B3CA-A1FD-4006-9376-4674F8DB5B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4664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>
              <a:solidFill>
                <a:srgbClr val="F58715"/>
              </a:solidFill>
            </a:endParaRPr>
          </a:p>
          <a:p>
            <a:pPr algn="ctr"/>
            <a:endParaRPr lang="en-GB" sz="4000" dirty="0"/>
          </a:p>
          <a:p>
            <a:pPr algn="ctr"/>
            <a:r>
              <a:rPr lang="en-GB" sz="4000" dirty="0">
                <a:solidFill>
                  <a:srgbClr val="0F5138"/>
                </a:solidFill>
              </a:rPr>
              <a:t>Kevin </a:t>
            </a:r>
            <a:r>
              <a:rPr lang="en-GB" sz="4000" dirty="0" err="1">
                <a:solidFill>
                  <a:srgbClr val="0F5138"/>
                </a:solidFill>
              </a:rPr>
              <a:t>Tebbett</a:t>
            </a:r>
            <a:endParaRPr lang="en-GB" sz="4000" dirty="0">
              <a:solidFill>
                <a:srgbClr val="0F5138"/>
              </a:solidFill>
            </a:endParaRPr>
          </a:p>
          <a:p>
            <a:pPr algn="ctr"/>
            <a:endParaRPr lang="en-GB" sz="4000" dirty="0">
              <a:solidFill>
                <a:srgbClr val="0F5138"/>
              </a:solidFill>
            </a:endParaRPr>
          </a:p>
          <a:p>
            <a:pPr algn="ctr"/>
            <a:r>
              <a:rPr lang="en-GB" sz="4000" dirty="0">
                <a:solidFill>
                  <a:srgbClr val="0F5138"/>
                </a:solidFill>
              </a:rPr>
              <a:t>Private Sector Leasing Co-ordinator -</a:t>
            </a:r>
          </a:p>
          <a:p>
            <a:pPr algn="ctr"/>
            <a:r>
              <a:rPr lang="en-GB" sz="4000">
                <a:solidFill>
                  <a:srgbClr val="0F5138"/>
                </a:solidFill>
              </a:rPr>
              <a:t>Countywide </a:t>
            </a:r>
            <a:endParaRPr lang="en-GB" sz="4000" dirty="0">
              <a:solidFill>
                <a:srgbClr val="0F5138"/>
              </a:solidFill>
            </a:endParaRPr>
          </a:p>
          <a:p>
            <a:pPr algn="ctr"/>
            <a:endParaRPr lang="en-GB" sz="4400" dirty="0"/>
          </a:p>
          <a:p>
            <a:pPr algn="r"/>
            <a:br>
              <a:rPr lang="en-GB" sz="4400" dirty="0"/>
            </a:br>
            <a:endParaRPr lang="en-GB" sz="4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3690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solidFill>
                  <a:srgbClr val="0F5138"/>
                </a:solidFill>
              </a:rPr>
              <a:t>What I will cover </a:t>
            </a:r>
          </a:p>
          <a:p>
            <a:pPr algn="ctr"/>
            <a:endParaRPr lang="en-GB" sz="3600" dirty="0"/>
          </a:p>
          <a:p>
            <a:pPr>
              <a:buFont typeface="Arial" pitchFamily="34" charset="0"/>
              <a:buChar char="•"/>
            </a:pPr>
            <a:endParaRPr lang="en-GB" sz="24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 My role 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 Our successful bid to the Private Rented Sector Access Grant fund</a:t>
            </a:r>
            <a:br>
              <a:rPr lang="en-GB" sz="2800" dirty="0">
                <a:solidFill>
                  <a:srgbClr val="0F5138"/>
                </a:solidFill>
              </a:rPr>
            </a:br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 Overview of the proposed Private Sector Leasing (PSL) scheme 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endParaRPr lang="en-GB" sz="2400" dirty="0">
              <a:solidFill>
                <a:srgbClr val="B7D30B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F5138"/>
                </a:solidFill>
              </a:rPr>
              <a:t>My Role </a:t>
            </a:r>
          </a:p>
          <a:p>
            <a:pPr algn="ctr"/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Work with landlords to increase access to the PRS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Introduce a PSL scheme within Wyre Forest 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Work with councils within Worcestershire to develop and implement a PSL scheme </a:t>
            </a:r>
          </a:p>
          <a:p>
            <a:endParaRPr lang="en-GB" sz="2800" dirty="0">
              <a:solidFill>
                <a:srgbClr val="F58715"/>
              </a:solidFill>
            </a:endParaRPr>
          </a:p>
          <a:p>
            <a:endParaRPr lang="en-GB" sz="2800" dirty="0">
              <a:solidFill>
                <a:srgbClr val="F587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solidFill>
                  <a:srgbClr val="0F5138"/>
                </a:solidFill>
              </a:rPr>
              <a:t>Private Rented Sector Access Grant </a:t>
            </a:r>
          </a:p>
          <a:p>
            <a:pPr algn="ctr"/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£20m fund launched in October 2018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To help those at risk of homelessness to secure their own homes 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To set up locally led schemes or expand those currently in use 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54 successful schemes across the country 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Successful bid of £399,099 for Worcestershire </a:t>
            </a:r>
          </a:p>
          <a:p>
            <a:endParaRPr lang="en-GB" sz="2800" dirty="0">
              <a:solidFill>
                <a:srgbClr val="F58715"/>
              </a:solidFill>
            </a:endParaRPr>
          </a:p>
          <a:p>
            <a:endParaRPr lang="en-GB" sz="2800" dirty="0">
              <a:solidFill>
                <a:srgbClr val="F58715"/>
              </a:solidFill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solidFill>
                  <a:srgbClr val="0F5138"/>
                </a:solidFill>
              </a:rPr>
              <a:t>Bid Content </a:t>
            </a:r>
          </a:p>
          <a:p>
            <a:pPr algn="ctr"/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 PSL Co-ordinator 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Six officers to work with landlords and provide tenancy support – one in each district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0F513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Establish a PSL scheme across the county </a:t>
            </a:r>
          </a:p>
          <a:p>
            <a:endParaRPr lang="en-GB" sz="2800" dirty="0">
              <a:solidFill>
                <a:srgbClr val="B7D30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solidFill>
                  <a:srgbClr val="0F5138"/>
                </a:solidFill>
              </a:rPr>
              <a:t>Explore other new access schemes and develop existing ones 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7D7D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0F5138"/>
                </a:solidFill>
              </a:rPr>
              <a:t>Private Sector Leasing Scheme – An overview </a:t>
            </a:r>
          </a:p>
          <a:p>
            <a:pPr algn="ctr"/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B7D30B"/>
                </a:solidFill>
              </a:rPr>
              <a:t> </a:t>
            </a:r>
            <a:r>
              <a:rPr lang="en-GB" sz="2800" dirty="0">
                <a:solidFill>
                  <a:srgbClr val="0F5138"/>
                </a:solidFill>
              </a:rPr>
              <a:t>-</a:t>
            </a:r>
            <a:r>
              <a:rPr lang="en-GB" sz="2800" dirty="0">
                <a:solidFill>
                  <a:srgbClr val="B7D30B"/>
                </a:solidFill>
              </a:rPr>
              <a:t> </a:t>
            </a:r>
            <a:r>
              <a:rPr lang="en-GB" sz="2800" dirty="0">
                <a:solidFill>
                  <a:srgbClr val="0F5138"/>
                </a:solidFill>
              </a:rPr>
              <a:t>T</a:t>
            </a:r>
            <a:r>
              <a:rPr lang="en-GB" sz="2400" dirty="0">
                <a:solidFill>
                  <a:srgbClr val="0F5138"/>
                </a:solidFill>
              </a:rPr>
              <a:t>wo year non repairing lease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Guaranteed monthly income for the period of the lease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No fees taken out of the payment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Property returned in same condition minus fair wear and tear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Housing management undertaken by professional officers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No void loss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No rent arrears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No tenant damage costs </a:t>
            </a:r>
          </a:p>
          <a:p>
            <a:r>
              <a:rPr lang="en-GB" sz="2400" dirty="0">
                <a:solidFill>
                  <a:srgbClr val="0F5138"/>
                </a:solidFill>
              </a:rPr>
              <a:t>-  Inventory completed with regular visits to the property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solidFill>
                  <a:srgbClr val="0F5138"/>
                </a:solidFill>
              </a:rPr>
              <a:t>Landlord Requirements </a:t>
            </a:r>
          </a:p>
          <a:p>
            <a:pPr algn="ctr"/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Property should be free from Category 1 hazards  under the HHSRS and be in good clean condition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Undertake repairs in a timely manner</a:t>
            </a:r>
            <a:br>
              <a:rPr lang="en-GB" sz="2800" dirty="0">
                <a:solidFill>
                  <a:srgbClr val="0F5138"/>
                </a:solidFill>
              </a:rPr>
            </a:br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Gas maintenance contract in place</a:t>
            </a:r>
          </a:p>
          <a:p>
            <a:br>
              <a:rPr lang="en-GB" sz="2800" dirty="0">
                <a:solidFill>
                  <a:srgbClr val="0F5138"/>
                </a:solidFill>
              </a:rPr>
            </a:br>
            <a:r>
              <a:rPr lang="en-GB" sz="2800" dirty="0">
                <a:solidFill>
                  <a:srgbClr val="0F5138"/>
                </a:solidFill>
              </a:rPr>
              <a:t>Valid Gas, electric certificates and EPC in place</a:t>
            </a:r>
          </a:p>
          <a:p>
            <a:endParaRPr lang="en-GB" sz="2800" dirty="0">
              <a:solidFill>
                <a:srgbClr val="0F5138"/>
              </a:solidFill>
            </a:endParaRPr>
          </a:p>
          <a:p>
            <a:r>
              <a:rPr lang="en-GB" sz="2800" dirty="0">
                <a:solidFill>
                  <a:srgbClr val="0F5138"/>
                </a:solidFill>
              </a:rPr>
              <a:t>Appropriate Insurance cover and permission from Mortgagor if applicable</a:t>
            </a:r>
          </a:p>
          <a:p>
            <a:endParaRPr lang="en-GB" sz="2800" dirty="0">
              <a:solidFill>
                <a:srgbClr val="0F513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286</Words>
  <Application>Microsoft Office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Wyre Forest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suzanneh</dc:creator>
  <cp:lastModifiedBy>Leah Southall</cp:lastModifiedBy>
  <cp:revision>94</cp:revision>
  <dcterms:created xsi:type="dcterms:W3CDTF">2017-06-20T10:29:44Z</dcterms:created>
  <dcterms:modified xsi:type="dcterms:W3CDTF">2024-01-05T12:07:41Z</dcterms:modified>
</cp:coreProperties>
</file>