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8" r:id="rId8"/>
    <p:sldId id="269" r:id="rId9"/>
    <p:sldId id="264" r:id="rId10"/>
    <p:sldId id="265" r:id="rId11"/>
    <p:sldId id="266" r:id="rId12"/>
    <p:sldId id="270" r:id="rId13"/>
    <p:sldId id="272" r:id="rId14"/>
    <p:sldId id="273" r:id="rId15"/>
    <p:sldId id="271"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DC0C15-3E39-47CE-9607-44F4EAF69DAE}" type="datetimeFigureOut">
              <a:rPr lang="en-GB" smtClean="0"/>
              <a:t>05/01/2024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A617E7-2CDD-44E1-B1D3-E496566D33D3}" type="slidenum">
              <a:rPr lang="en-GB" smtClean="0"/>
              <a:t>‹#›</a:t>
            </a:fld>
            <a:endParaRPr lang="en-GB"/>
          </a:p>
        </p:txBody>
      </p:sp>
    </p:spTree>
    <p:extLst>
      <p:ext uri="{BB962C8B-B14F-4D97-AF65-F5344CB8AC3E}">
        <p14:creationId xmlns:p14="http://schemas.microsoft.com/office/powerpoint/2010/main" val="3301225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A617E7-2CDD-44E1-B1D3-E496566D33D3}" type="slidenum">
              <a:rPr lang="en-GB" smtClean="0"/>
              <a:t>13</a:t>
            </a:fld>
            <a:endParaRPr lang="en-GB"/>
          </a:p>
        </p:txBody>
      </p:sp>
    </p:spTree>
    <p:extLst>
      <p:ext uri="{BB962C8B-B14F-4D97-AF65-F5344CB8AC3E}">
        <p14:creationId xmlns:p14="http://schemas.microsoft.com/office/powerpoint/2010/main" val="330445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D283431-93BC-4F0B-9395-E4373F9E89A8}"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358935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283431-93BC-4F0B-9395-E4373F9E89A8}"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421973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283431-93BC-4F0B-9395-E4373F9E89A8}"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419842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283431-93BC-4F0B-9395-E4373F9E89A8}"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104411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283431-93BC-4F0B-9395-E4373F9E89A8}" type="datetimeFigureOut">
              <a:rPr lang="en-GB" smtClean="0"/>
              <a:t>05/01/2024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162203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D283431-93BC-4F0B-9395-E4373F9E89A8}" type="datetimeFigureOut">
              <a:rPr lang="en-GB" smtClean="0"/>
              <a:t>05/01/2024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176379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D283431-93BC-4F0B-9395-E4373F9E89A8}" type="datetimeFigureOut">
              <a:rPr lang="en-GB" smtClean="0"/>
              <a:t>05/01/2024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2842024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D283431-93BC-4F0B-9395-E4373F9E89A8}" type="datetimeFigureOut">
              <a:rPr lang="en-GB" smtClean="0"/>
              <a:t>05/01/2024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1638512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83431-93BC-4F0B-9395-E4373F9E89A8}" type="datetimeFigureOut">
              <a:rPr lang="en-GB" smtClean="0"/>
              <a:t>05/01/2024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190974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283431-93BC-4F0B-9395-E4373F9E89A8}" type="datetimeFigureOut">
              <a:rPr lang="en-GB" smtClean="0"/>
              <a:t>05/01/2024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4423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283431-93BC-4F0B-9395-E4373F9E89A8}" type="datetimeFigureOut">
              <a:rPr lang="en-GB" smtClean="0"/>
              <a:t>05/01/2024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A97ABF-2BD4-4124-8EEA-B2AFFC591256}" type="slidenum">
              <a:rPr lang="en-GB" smtClean="0"/>
              <a:t>‹#›</a:t>
            </a:fld>
            <a:endParaRPr lang="en-GB"/>
          </a:p>
        </p:txBody>
      </p:sp>
    </p:spTree>
    <p:extLst>
      <p:ext uri="{BB962C8B-B14F-4D97-AF65-F5344CB8AC3E}">
        <p14:creationId xmlns:p14="http://schemas.microsoft.com/office/powerpoint/2010/main" val="365017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83431-93BC-4F0B-9395-E4373F9E89A8}" type="datetimeFigureOut">
              <a:rPr lang="en-GB" smtClean="0"/>
              <a:t>05/01/2024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97ABF-2BD4-4124-8EEA-B2AFFC591256}" type="slidenum">
              <a:rPr lang="en-GB" smtClean="0"/>
              <a:t>‹#›</a:t>
            </a:fld>
            <a:endParaRPr lang="en-GB"/>
          </a:p>
        </p:txBody>
      </p:sp>
    </p:spTree>
    <p:extLst>
      <p:ext uri="{BB962C8B-B14F-4D97-AF65-F5344CB8AC3E}">
        <p14:creationId xmlns:p14="http://schemas.microsoft.com/office/powerpoint/2010/main" val="3816969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ichfields.uk/media/2913/guide-to-use-classes-order-in-england.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nteractive.planningportal.co.uk/" TargetMode="External"/><Relationship Id="rId2" Type="http://schemas.openxmlformats.org/officeDocument/2006/relationships/hyperlink" Target="http://www.planningportal.co.uk/" TargetMode="External"/><Relationship Id="rId1" Type="http://schemas.openxmlformats.org/officeDocument/2006/relationships/slideLayout" Target="../slideLayouts/slideLayout2.xml"/><Relationship Id="rId5" Type="http://schemas.openxmlformats.org/officeDocument/2006/relationships/hyperlink" Target="mailto:newplan@bromsgroveandredditch.gov.uk" TargetMode="External"/><Relationship Id="rId4" Type="http://schemas.openxmlformats.org/officeDocument/2006/relationships/hyperlink" Target="https://www.gov.uk/government/publications/permitted-development-rights-for-householders-technical-guida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hyperlink" Target="http://www.bing.com/images/search?q=dormer+windows+permitted+development&amp;view=detailv2&amp;&amp;id=E8A9DFFC470349F5CA69DD23A77D78403F49145D&amp;selectedIndex=21&amp;ccid=LvxwwJBa&amp;simid=608043593761230052&amp;thid=OIP.M2efc70c0905a903c6832cf126941b137o0"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bing.com/images/search?q=hip+to+gable+extension&amp;view=detailv2&amp;&amp;id=094058014D5D23EE6CB5AD49C103A9EE6AE97A17&amp;selectedIndex=123&amp;ccid=dV6n8I%2bY&amp;simid=608049031188319275&amp;thid=OIP.M755ea7f08f98bda5ab4e0d9608057b8ao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864096"/>
          </a:xfrm>
        </p:spPr>
        <p:txBody>
          <a:bodyPr/>
          <a:lstStyle/>
          <a:p>
            <a:r>
              <a:rPr lang="en-GB" dirty="0"/>
              <a:t>Development</a:t>
            </a:r>
          </a:p>
        </p:txBody>
      </p:sp>
      <p:sp>
        <p:nvSpPr>
          <p:cNvPr id="3" name="Subtitle 2"/>
          <p:cNvSpPr>
            <a:spLocks noGrp="1"/>
          </p:cNvSpPr>
          <p:nvPr>
            <p:ph type="subTitle" idx="1"/>
          </p:nvPr>
        </p:nvSpPr>
        <p:spPr>
          <a:xfrm>
            <a:off x="467544" y="1340768"/>
            <a:ext cx="8496944" cy="4968552"/>
          </a:xfrm>
        </p:spPr>
        <p:txBody>
          <a:bodyPr>
            <a:normAutofit fontScale="62500" lnSpcReduction="20000"/>
          </a:bodyPr>
          <a:lstStyle/>
          <a:p>
            <a:pPr eaLnBrk="0" hangingPunct="0">
              <a:lnSpc>
                <a:spcPct val="120000"/>
              </a:lnSpc>
            </a:pPr>
            <a:r>
              <a:rPr lang="en-US" altLang="en-US" sz="3800" dirty="0">
                <a:solidFill>
                  <a:schemeClr val="tx2"/>
                </a:solidFill>
                <a:cs typeface="Arial" charset="0"/>
              </a:rPr>
              <a:t>The Statutory Definition of “Development”</a:t>
            </a:r>
          </a:p>
          <a:p>
            <a:pPr eaLnBrk="0" hangingPunct="0">
              <a:lnSpc>
                <a:spcPct val="120000"/>
              </a:lnSpc>
            </a:pPr>
            <a:endParaRPr lang="en-US" altLang="en-US" sz="3800" i="1" dirty="0">
              <a:solidFill>
                <a:srgbClr val="7030A0"/>
              </a:solidFill>
              <a:cs typeface="Arial" charset="0"/>
            </a:endParaRPr>
          </a:p>
          <a:p>
            <a:pPr eaLnBrk="0" hangingPunct="0">
              <a:lnSpc>
                <a:spcPct val="120000"/>
              </a:lnSpc>
            </a:pPr>
            <a:r>
              <a:rPr lang="en-US" altLang="en-US" sz="3800" i="1" dirty="0">
                <a:solidFill>
                  <a:srgbClr val="7030A0"/>
                </a:solidFill>
                <a:cs typeface="Arial" charset="0"/>
              </a:rPr>
              <a:t>“The carrying out of building, engineering, mining or other operations in, on, over or under land; or the making of any material change in the use of buildings or other land”.</a:t>
            </a:r>
          </a:p>
          <a:p>
            <a:pPr eaLnBrk="0" hangingPunct="0"/>
            <a:endParaRPr lang="en-US" altLang="en-US" sz="3800" i="1" dirty="0">
              <a:solidFill>
                <a:srgbClr val="800080"/>
              </a:solidFill>
              <a:cs typeface="Arial" charset="0"/>
            </a:endParaRPr>
          </a:p>
          <a:p>
            <a:pPr eaLnBrk="0" hangingPunct="0"/>
            <a:r>
              <a:rPr lang="en-US" altLang="en-US" sz="3800" dirty="0">
                <a:solidFill>
                  <a:srgbClr val="FF0000"/>
                </a:solidFill>
                <a:cs typeface="Arial" charset="0"/>
              </a:rPr>
              <a:t>Town and Country Planning Act 1990 Section 55</a:t>
            </a:r>
          </a:p>
          <a:p>
            <a:endParaRPr lang="en-GB" dirty="0"/>
          </a:p>
          <a:p>
            <a:endParaRPr lang="en-GB" dirty="0"/>
          </a:p>
          <a:p>
            <a:pPr algn="l"/>
            <a:endParaRPr lang="en-GB" sz="2600" dirty="0"/>
          </a:p>
          <a:p>
            <a:pPr algn="l"/>
            <a:endParaRPr lang="en-GB" sz="2600" dirty="0"/>
          </a:p>
          <a:p>
            <a:pPr algn="l"/>
            <a:r>
              <a:rPr lang="en-GB" sz="2600" dirty="0"/>
              <a:t>Works that do not comprise development include, but are not limited to:</a:t>
            </a:r>
          </a:p>
          <a:p>
            <a:pPr algn="l"/>
            <a:r>
              <a:rPr lang="en-GB" sz="2600" dirty="0"/>
              <a:t>- interior alterations </a:t>
            </a:r>
          </a:p>
          <a:p>
            <a:pPr algn="l"/>
            <a:r>
              <a:rPr lang="en-GB" sz="2600" dirty="0"/>
              <a:t>- building operations which do not materially affect the external appearance of a building. </a:t>
            </a:r>
          </a:p>
          <a:p>
            <a:pPr algn="l"/>
            <a:r>
              <a:rPr lang="en-GB" sz="2600" dirty="0"/>
              <a:t>- a change use of land or buildings, where the before and after use falls within the same use class.</a:t>
            </a:r>
          </a:p>
          <a:p>
            <a:pPr eaLnBrk="0" hangingPunct="0"/>
            <a:endParaRPr lang="en-US" altLang="en-US" dirty="0">
              <a:solidFill>
                <a:srgbClr val="FF0000"/>
              </a:solidFill>
              <a:cs typeface="Arial" charset="0"/>
            </a:endParaRPr>
          </a:p>
          <a:p>
            <a:pPr eaLnBrk="0" hangingPunct="0"/>
            <a:endParaRPr lang="en-US" altLang="en-US" b="1" dirty="0">
              <a:solidFill>
                <a:srgbClr val="FF0000"/>
              </a:solidFill>
              <a:cs typeface="Arial" charset="0"/>
            </a:endParaRPr>
          </a:p>
        </p:txBody>
      </p:sp>
    </p:spTree>
    <p:extLst>
      <p:ext uri="{BB962C8B-B14F-4D97-AF65-F5344CB8AC3E}">
        <p14:creationId xmlns:p14="http://schemas.microsoft.com/office/powerpoint/2010/main" val="1172338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Classes and matters:</a:t>
            </a:r>
          </a:p>
        </p:txBody>
      </p:sp>
      <p:sp>
        <p:nvSpPr>
          <p:cNvPr id="3" name="Content Placeholder 2"/>
          <p:cNvSpPr>
            <a:spLocks noGrp="1"/>
          </p:cNvSpPr>
          <p:nvPr>
            <p:ph idx="1"/>
          </p:nvPr>
        </p:nvSpPr>
        <p:spPr/>
        <p:txBody>
          <a:bodyPr>
            <a:normAutofit/>
          </a:bodyPr>
          <a:lstStyle/>
          <a:p>
            <a:r>
              <a:rPr lang="en-GB" sz="2500" dirty="0">
                <a:solidFill>
                  <a:srgbClr val="FF0000"/>
                </a:solidFill>
              </a:rPr>
              <a:t>Class F- Hard surfaces incidental to the enjoyment of a dwelling house</a:t>
            </a:r>
          </a:p>
          <a:p>
            <a:endParaRPr lang="en-GB" sz="2500" dirty="0">
              <a:solidFill>
                <a:srgbClr val="FF0000"/>
              </a:solidFill>
            </a:endParaRPr>
          </a:p>
          <a:p>
            <a:r>
              <a:rPr lang="en-GB" sz="2500" dirty="0">
                <a:solidFill>
                  <a:srgbClr val="7030A0"/>
                </a:solidFill>
              </a:rPr>
              <a:t>Class G- Chimneys, flues etc. on a </a:t>
            </a:r>
            <a:r>
              <a:rPr lang="en-GB" sz="2500" dirty="0" err="1">
                <a:solidFill>
                  <a:srgbClr val="7030A0"/>
                </a:solidFill>
              </a:rPr>
              <a:t>dwellinghouse</a:t>
            </a:r>
            <a:endParaRPr lang="en-GB" sz="2500" dirty="0">
              <a:solidFill>
                <a:srgbClr val="7030A0"/>
              </a:solidFill>
            </a:endParaRPr>
          </a:p>
          <a:p>
            <a:endParaRPr lang="en-GB" sz="2500" dirty="0">
              <a:solidFill>
                <a:srgbClr val="7030A0"/>
              </a:solidFill>
            </a:endParaRPr>
          </a:p>
          <a:p>
            <a:r>
              <a:rPr lang="en-GB" sz="2500" dirty="0">
                <a:solidFill>
                  <a:schemeClr val="tx2"/>
                </a:solidFill>
              </a:rPr>
              <a:t>Class H- microwave antenna on a </a:t>
            </a:r>
            <a:r>
              <a:rPr lang="en-GB" sz="2500" dirty="0" err="1">
                <a:solidFill>
                  <a:schemeClr val="tx2"/>
                </a:solidFill>
              </a:rPr>
              <a:t>dwellinghouse</a:t>
            </a:r>
            <a:endParaRPr lang="en-GB" sz="2500" dirty="0">
              <a:solidFill>
                <a:schemeClr val="tx2"/>
              </a:solidFill>
            </a:endParaRPr>
          </a:p>
          <a:p>
            <a:endParaRPr lang="en-GB" sz="2500" dirty="0">
              <a:solidFill>
                <a:schemeClr val="tx2"/>
              </a:solidFill>
            </a:endParaRPr>
          </a:p>
          <a:p>
            <a:r>
              <a:rPr lang="en-GB" sz="2500" dirty="0"/>
              <a:t>Raised platform</a:t>
            </a:r>
          </a:p>
          <a:p>
            <a:endParaRPr lang="en-GB" sz="2500" dirty="0"/>
          </a:p>
          <a:p>
            <a:r>
              <a:rPr lang="en-GB" sz="2500" dirty="0">
                <a:solidFill>
                  <a:srgbClr val="FF0000"/>
                </a:solidFill>
              </a:rPr>
              <a:t>Balconies </a:t>
            </a:r>
          </a:p>
          <a:p>
            <a:pPr marL="0" indent="0">
              <a:buNone/>
            </a:pPr>
            <a:endParaRPr lang="en-GB" dirty="0">
              <a:solidFill>
                <a:srgbClr val="7030A0"/>
              </a:solidFill>
            </a:endParaRPr>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15346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476672"/>
            <a:ext cx="8229600" cy="1143000"/>
          </a:xfrm>
        </p:spPr>
        <p:txBody>
          <a:bodyPr>
            <a:normAutofit/>
          </a:bodyPr>
          <a:lstStyle/>
          <a:p>
            <a:r>
              <a:rPr lang="en-GB" b="1" dirty="0"/>
              <a:t>Part 2 Minor Operations  </a:t>
            </a:r>
          </a:p>
        </p:txBody>
      </p:sp>
      <p:sp>
        <p:nvSpPr>
          <p:cNvPr id="3" name="Content Placeholder 2"/>
          <p:cNvSpPr>
            <a:spLocks noGrp="1"/>
          </p:cNvSpPr>
          <p:nvPr>
            <p:ph idx="1"/>
          </p:nvPr>
        </p:nvSpPr>
        <p:spPr>
          <a:xfrm>
            <a:off x="457200" y="1700808"/>
            <a:ext cx="8229600" cy="4425355"/>
          </a:xfrm>
        </p:spPr>
        <p:txBody>
          <a:bodyPr>
            <a:normAutofit/>
          </a:bodyPr>
          <a:lstStyle/>
          <a:p>
            <a:r>
              <a:rPr lang="en-GB" dirty="0">
                <a:solidFill>
                  <a:schemeClr val="tx2"/>
                </a:solidFill>
              </a:rPr>
              <a:t>Class A- </a:t>
            </a:r>
            <a:r>
              <a:rPr lang="en-GB" dirty="0">
                <a:solidFill>
                  <a:srgbClr val="FF0000"/>
                </a:solidFill>
              </a:rPr>
              <a:t>The erection, construction, maintenance, improvement or alteration of a gate, fence, wall or other means of enclosure</a:t>
            </a:r>
          </a:p>
          <a:p>
            <a:endParaRPr lang="en-GB" dirty="0">
              <a:solidFill>
                <a:srgbClr val="FF0000"/>
              </a:solidFill>
            </a:endParaRPr>
          </a:p>
          <a:p>
            <a:r>
              <a:rPr lang="en-GB" dirty="0">
                <a:solidFill>
                  <a:schemeClr val="tx2"/>
                </a:solidFill>
              </a:rPr>
              <a:t>Class B- </a:t>
            </a:r>
            <a:r>
              <a:rPr lang="en-GB" dirty="0">
                <a:solidFill>
                  <a:srgbClr val="00B050"/>
                </a:solidFill>
              </a:rPr>
              <a:t>Means of access to a highway (unclassified road)</a:t>
            </a:r>
          </a:p>
          <a:p>
            <a:endParaRPr lang="en-GB" dirty="0">
              <a:solidFill>
                <a:srgbClr val="00B050"/>
              </a:solidFill>
            </a:endParaRPr>
          </a:p>
          <a:p>
            <a:r>
              <a:rPr lang="en-GB" dirty="0">
                <a:solidFill>
                  <a:schemeClr val="tx2"/>
                </a:solidFill>
              </a:rPr>
              <a:t>Class C- </a:t>
            </a:r>
            <a:r>
              <a:rPr lang="en-GB" dirty="0">
                <a:solidFill>
                  <a:srgbClr val="7030A0"/>
                </a:solidFill>
              </a:rPr>
              <a:t>Exterior painting </a:t>
            </a:r>
          </a:p>
        </p:txBody>
      </p:sp>
    </p:spTree>
    <p:extLst>
      <p:ext uri="{BB962C8B-B14F-4D97-AF65-F5344CB8AC3E}">
        <p14:creationId xmlns:p14="http://schemas.microsoft.com/office/powerpoint/2010/main" val="3792836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a:latin typeface="Calibri" panose="020F0502020204030204" pitchFamily="34" charset="0"/>
              </a:rPr>
              <a:t>Part 14- Renewable Energy on domestic premises </a:t>
            </a:r>
          </a:p>
        </p:txBody>
      </p:sp>
      <p:sp>
        <p:nvSpPr>
          <p:cNvPr id="3" name="Content Placeholder 2"/>
          <p:cNvSpPr>
            <a:spLocks noGrp="1"/>
          </p:cNvSpPr>
          <p:nvPr>
            <p:ph idx="1"/>
          </p:nvPr>
        </p:nvSpPr>
        <p:spPr/>
        <p:txBody>
          <a:bodyPr>
            <a:normAutofit fontScale="77500" lnSpcReduction="20000"/>
          </a:bodyPr>
          <a:lstStyle/>
          <a:p>
            <a:r>
              <a:rPr lang="en-GB" b="1" dirty="0">
                <a:solidFill>
                  <a:srgbClr val="00B050"/>
                </a:solidFill>
              </a:rPr>
              <a:t>Class A and B– installation of solar equipment </a:t>
            </a:r>
          </a:p>
          <a:p>
            <a:r>
              <a:rPr lang="en-GB" b="1" dirty="0">
                <a:solidFill>
                  <a:srgbClr val="7030A0"/>
                </a:solidFill>
              </a:rPr>
              <a:t>Class C – installation or alteration </a:t>
            </a:r>
            <a:r>
              <a:rPr lang="en-GB" b="1" dirty="0" err="1">
                <a:solidFill>
                  <a:srgbClr val="7030A0"/>
                </a:solidFill>
              </a:rPr>
              <a:t>etc</a:t>
            </a:r>
            <a:r>
              <a:rPr lang="en-GB" b="1" dirty="0">
                <a:solidFill>
                  <a:srgbClr val="7030A0"/>
                </a:solidFill>
              </a:rPr>
              <a:t> of ground source heat pumps </a:t>
            </a:r>
          </a:p>
          <a:p>
            <a:r>
              <a:rPr lang="en-GB" b="1" dirty="0">
                <a:solidFill>
                  <a:srgbClr val="0070C0"/>
                </a:solidFill>
              </a:rPr>
              <a:t>Class D – installation or alteration </a:t>
            </a:r>
            <a:r>
              <a:rPr lang="en-GB" b="1" dirty="0" err="1">
                <a:solidFill>
                  <a:srgbClr val="0070C0"/>
                </a:solidFill>
              </a:rPr>
              <a:t>etc</a:t>
            </a:r>
            <a:r>
              <a:rPr lang="en-GB" b="1" dirty="0">
                <a:solidFill>
                  <a:srgbClr val="0070C0"/>
                </a:solidFill>
              </a:rPr>
              <a:t> of water source heat pumps </a:t>
            </a:r>
          </a:p>
          <a:p>
            <a:r>
              <a:rPr lang="en-GB" b="1" dirty="0">
                <a:solidFill>
                  <a:srgbClr val="FF0000"/>
                </a:solidFill>
              </a:rPr>
              <a:t>Class E – installation or alteration </a:t>
            </a:r>
            <a:r>
              <a:rPr lang="en-GB" b="1" dirty="0" err="1">
                <a:solidFill>
                  <a:srgbClr val="FF0000"/>
                </a:solidFill>
              </a:rPr>
              <a:t>etc</a:t>
            </a:r>
            <a:r>
              <a:rPr lang="en-GB" b="1" dirty="0">
                <a:solidFill>
                  <a:srgbClr val="FF0000"/>
                </a:solidFill>
              </a:rPr>
              <a:t> of flue for biomass heating system </a:t>
            </a:r>
          </a:p>
          <a:p>
            <a:r>
              <a:rPr lang="en-GB" b="1" dirty="0">
                <a:solidFill>
                  <a:srgbClr val="00B050"/>
                </a:solidFill>
              </a:rPr>
              <a:t>Class F – installation or alteration </a:t>
            </a:r>
            <a:r>
              <a:rPr lang="en-GB" b="1" dirty="0" err="1">
                <a:solidFill>
                  <a:srgbClr val="00B050"/>
                </a:solidFill>
              </a:rPr>
              <a:t>etc</a:t>
            </a:r>
            <a:r>
              <a:rPr lang="en-GB" b="1" dirty="0">
                <a:solidFill>
                  <a:srgbClr val="00B050"/>
                </a:solidFill>
              </a:rPr>
              <a:t> of flue for combined heat and power </a:t>
            </a:r>
          </a:p>
          <a:p>
            <a:r>
              <a:rPr lang="en-GB" b="1" dirty="0">
                <a:solidFill>
                  <a:srgbClr val="7030A0"/>
                </a:solidFill>
              </a:rPr>
              <a:t>Class G – installation or alteration </a:t>
            </a:r>
            <a:r>
              <a:rPr lang="en-GB" b="1" dirty="0" err="1">
                <a:solidFill>
                  <a:srgbClr val="7030A0"/>
                </a:solidFill>
              </a:rPr>
              <a:t>etc</a:t>
            </a:r>
            <a:r>
              <a:rPr lang="en-GB" b="1" dirty="0">
                <a:solidFill>
                  <a:srgbClr val="7030A0"/>
                </a:solidFill>
              </a:rPr>
              <a:t> of air source heat pumps </a:t>
            </a:r>
          </a:p>
          <a:p>
            <a:r>
              <a:rPr lang="en-GB" b="1" dirty="0">
                <a:solidFill>
                  <a:srgbClr val="0070C0"/>
                </a:solidFill>
              </a:rPr>
              <a:t>Class H and I – installation or alteration </a:t>
            </a:r>
            <a:r>
              <a:rPr lang="en-GB" b="1" dirty="0" err="1">
                <a:solidFill>
                  <a:srgbClr val="0070C0"/>
                </a:solidFill>
              </a:rPr>
              <a:t>etc</a:t>
            </a:r>
            <a:r>
              <a:rPr lang="en-GB" b="1" dirty="0">
                <a:solidFill>
                  <a:srgbClr val="0070C0"/>
                </a:solidFill>
              </a:rPr>
              <a:t> of wind turbine</a:t>
            </a:r>
          </a:p>
          <a:p>
            <a:endParaRPr lang="en-GB" b="1" dirty="0"/>
          </a:p>
          <a:p>
            <a:endParaRPr lang="en-GB" b="1" dirty="0"/>
          </a:p>
          <a:p>
            <a:endParaRPr lang="en-GB" dirty="0"/>
          </a:p>
        </p:txBody>
      </p:sp>
    </p:spTree>
    <p:extLst>
      <p:ext uri="{BB962C8B-B14F-4D97-AF65-F5344CB8AC3E}">
        <p14:creationId xmlns:p14="http://schemas.microsoft.com/office/powerpoint/2010/main" val="3605693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Dwellinghouses</a:t>
            </a:r>
            <a:r>
              <a:rPr lang="en-GB" b="1" dirty="0"/>
              <a:t>- C3 Use Class </a:t>
            </a:r>
          </a:p>
        </p:txBody>
      </p:sp>
      <p:sp>
        <p:nvSpPr>
          <p:cNvPr id="5" name="Rectangle 1"/>
          <p:cNvSpPr>
            <a:spLocks noChangeArrowheads="1"/>
          </p:cNvSpPr>
          <p:nvPr/>
        </p:nvSpPr>
        <p:spPr bwMode="auto">
          <a:xfrm>
            <a:off x="2693988"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 name="Content Placeholder 7"/>
          <p:cNvSpPr>
            <a:spLocks noGrp="1"/>
          </p:cNvSpPr>
          <p:nvPr>
            <p:ph idx="1"/>
          </p:nvPr>
        </p:nvSpPr>
        <p:spPr>
          <a:xfrm>
            <a:off x="467544" y="1556792"/>
            <a:ext cx="8229600" cy="4525963"/>
          </a:xfrm>
        </p:spPr>
        <p:txBody>
          <a:bodyPr>
            <a:normAutofit fontScale="92500" lnSpcReduction="10000"/>
          </a:bodyPr>
          <a:lstStyle/>
          <a:p>
            <a:r>
              <a:rPr lang="en-GB" dirty="0"/>
              <a:t>Uses as a dwellinghouse (whether or not as main residence) by:</a:t>
            </a:r>
          </a:p>
          <a:p>
            <a:pPr lvl="1">
              <a:buFont typeface="Arial" panose="020B0604020202020204" pitchFamily="34" charset="0"/>
              <a:buChar char="•"/>
            </a:pPr>
            <a:r>
              <a:rPr lang="en-GB" dirty="0">
                <a:solidFill>
                  <a:srgbClr val="FF0000"/>
                </a:solidFill>
              </a:rPr>
              <a:t>A single person or by people to be regarded as forming a single household;</a:t>
            </a:r>
          </a:p>
          <a:p>
            <a:pPr lvl="1">
              <a:buFont typeface="Arial" panose="020B0604020202020204" pitchFamily="34" charset="0"/>
              <a:buChar char="•"/>
            </a:pPr>
            <a:r>
              <a:rPr lang="en-GB" dirty="0">
                <a:solidFill>
                  <a:srgbClr val="7030A0"/>
                </a:solidFill>
              </a:rPr>
              <a:t>Not more than 6 residents living together as a single household where care is provided for residents; or</a:t>
            </a:r>
          </a:p>
          <a:p>
            <a:pPr lvl="1">
              <a:buFont typeface="Arial" panose="020B0604020202020204" pitchFamily="34" charset="0"/>
              <a:buChar char="•"/>
            </a:pPr>
            <a:r>
              <a:rPr lang="en-GB" dirty="0">
                <a:solidFill>
                  <a:srgbClr val="0070C0"/>
                </a:solidFill>
              </a:rPr>
              <a:t>Not more than 6 residents living together as a single household where no care is provided to residents </a:t>
            </a:r>
          </a:p>
          <a:p>
            <a:endParaRPr lang="en-GB" dirty="0"/>
          </a:p>
          <a:p>
            <a:pPr marL="0" indent="0" algn="ctr">
              <a:buNone/>
            </a:pPr>
            <a:r>
              <a:rPr lang="en-GB" b="1" u="sng" dirty="0">
                <a:solidFill>
                  <a:srgbClr val="FF0000"/>
                </a:solidFill>
              </a:rPr>
              <a:t>PD change to C4- </a:t>
            </a:r>
            <a:r>
              <a:rPr lang="en-GB" dirty="0">
                <a:solidFill>
                  <a:srgbClr val="FF0000"/>
                </a:solidFill>
              </a:rPr>
              <a:t>Houses in multiple Occupancy </a:t>
            </a:r>
          </a:p>
          <a:p>
            <a:endParaRPr lang="en-GB" dirty="0"/>
          </a:p>
          <a:p>
            <a:endParaRPr lang="en-GB" dirty="0"/>
          </a:p>
        </p:txBody>
      </p:sp>
    </p:spTree>
    <p:extLst>
      <p:ext uri="{BB962C8B-B14F-4D97-AF65-F5344CB8AC3E}">
        <p14:creationId xmlns:p14="http://schemas.microsoft.com/office/powerpoint/2010/main" val="634084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C4- Houses in multiple Occupancy </a:t>
            </a:r>
          </a:p>
        </p:txBody>
      </p:sp>
      <p:sp>
        <p:nvSpPr>
          <p:cNvPr id="3" name="Content Placeholder 2"/>
          <p:cNvSpPr>
            <a:spLocks noGrp="1"/>
          </p:cNvSpPr>
          <p:nvPr>
            <p:ph idx="1"/>
          </p:nvPr>
        </p:nvSpPr>
        <p:spPr/>
        <p:txBody>
          <a:bodyPr/>
          <a:lstStyle/>
          <a:p>
            <a:r>
              <a:rPr lang="en-GB" dirty="0"/>
              <a:t>Use of a dwellinghouse by 3-6 residents (unrelated) as a house in multiple occupation (HMO)</a:t>
            </a:r>
          </a:p>
          <a:p>
            <a:endParaRPr lang="en-GB" dirty="0"/>
          </a:p>
          <a:p>
            <a:pPr marL="0" indent="0">
              <a:buNone/>
            </a:pPr>
            <a:r>
              <a:rPr lang="en-GB" b="1" dirty="0">
                <a:solidFill>
                  <a:srgbClr val="0070C0"/>
                </a:solidFill>
              </a:rPr>
              <a:t>Large HMOs -</a:t>
            </a:r>
          </a:p>
          <a:p>
            <a:pPr marL="0" indent="0">
              <a:buNone/>
            </a:pPr>
            <a:r>
              <a:rPr lang="en-GB" dirty="0"/>
              <a:t>(more than 6 residents (unrelated)) are classified as sui generis </a:t>
            </a:r>
          </a:p>
        </p:txBody>
      </p:sp>
    </p:spTree>
    <p:extLst>
      <p:ext uri="{BB962C8B-B14F-4D97-AF65-F5344CB8AC3E}">
        <p14:creationId xmlns:p14="http://schemas.microsoft.com/office/powerpoint/2010/main" val="2548004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Change of uses to dwellings C3 </a:t>
            </a:r>
          </a:p>
        </p:txBody>
      </p:sp>
      <p:sp>
        <p:nvSpPr>
          <p:cNvPr id="3" name="Content Placeholder 2"/>
          <p:cNvSpPr>
            <a:spLocks noGrp="1"/>
          </p:cNvSpPr>
          <p:nvPr>
            <p:ph idx="1"/>
          </p:nvPr>
        </p:nvSpPr>
        <p:spPr/>
        <p:txBody>
          <a:bodyPr>
            <a:normAutofit fontScale="47500" lnSpcReduction="20000"/>
          </a:bodyPr>
          <a:lstStyle/>
          <a:p>
            <a:r>
              <a:rPr lang="en-GB" b="1" dirty="0"/>
              <a:t>Class G- retail or betting office or pay day loan shop to mixed use (with up to 2 flats) </a:t>
            </a:r>
          </a:p>
          <a:p>
            <a:pPr marL="0" indent="0">
              <a:buNone/>
            </a:pPr>
            <a:endParaRPr lang="en-GB" b="1" dirty="0"/>
          </a:p>
          <a:p>
            <a:r>
              <a:rPr lang="en-GB" b="1" dirty="0"/>
              <a:t>Class L- Small HMOs to </a:t>
            </a:r>
            <a:r>
              <a:rPr lang="en-GB" b="1" dirty="0" err="1"/>
              <a:t>dwellinghouses</a:t>
            </a:r>
            <a:r>
              <a:rPr lang="en-GB" b="1" dirty="0"/>
              <a:t> and vice versa </a:t>
            </a:r>
          </a:p>
          <a:p>
            <a:endParaRPr lang="en-GB" b="1" dirty="0"/>
          </a:p>
          <a:p>
            <a:r>
              <a:rPr lang="en-GB" b="1" dirty="0"/>
              <a:t>Class M- retail, takeaways and specified sui generis uses to </a:t>
            </a:r>
            <a:r>
              <a:rPr lang="en-GB" b="1" dirty="0" err="1"/>
              <a:t>dwellinghouses</a:t>
            </a:r>
            <a:r>
              <a:rPr lang="en-GB" b="1" dirty="0"/>
              <a:t> </a:t>
            </a:r>
            <a:r>
              <a:rPr lang="en-GB" b="1" i="1" dirty="0"/>
              <a:t>(subject to prior approval) </a:t>
            </a:r>
          </a:p>
          <a:p>
            <a:endParaRPr lang="en-GB" b="1" i="1" dirty="0"/>
          </a:p>
          <a:p>
            <a:r>
              <a:rPr lang="en-GB" b="1" dirty="0"/>
              <a:t>Class N- specified sui generis uses to </a:t>
            </a:r>
            <a:r>
              <a:rPr lang="en-GB" b="1" dirty="0" err="1"/>
              <a:t>dwellinghouses</a:t>
            </a:r>
            <a:r>
              <a:rPr lang="en-GB" b="1" dirty="0"/>
              <a:t> (subject to prior approval) </a:t>
            </a:r>
          </a:p>
          <a:p>
            <a:endParaRPr lang="en-GB" b="1" dirty="0"/>
          </a:p>
          <a:p>
            <a:r>
              <a:rPr lang="en-GB" b="1" dirty="0"/>
              <a:t>Class O- offices to </a:t>
            </a:r>
            <a:r>
              <a:rPr lang="en-GB" b="1" dirty="0" err="1"/>
              <a:t>dwellinghouses</a:t>
            </a:r>
            <a:r>
              <a:rPr lang="en-GB" b="1" dirty="0"/>
              <a:t> (subject to prior approval) </a:t>
            </a:r>
          </a:p>
          <a:p>
            <a:endParaRPr lang="en-GB" b="1" dirty="0"/>
          </a:p>
          <a:p>
            <a:r>
              <a:rPr lang="en-GB" b="1" dirty="0"/>
              <a:t>Class P- Storage or Distribution centre to </a:t>
            </a:r>
            <a:r>
              <a:rPr lang="en-GB" b="1" dirty="0" err="1"/>
              <a:t>dwellinghouses</a:t>
            </a:r>
            <a:r>
              <a:rPr lang="en-GB" b="1" dirty="0"/>
              <a:t> (subject to prior </a:t>
            </a:r>
            <a:r>
              <a:rPr lang="en-GB" b="1" dirty="0" err="1"/>
              <a:t>approva</a:t>
            </a:r>
            <a:r>
              <a:rPr lang="en-GB" b="1" dirty="0"/>
              <a:t>)</a:t>
            </a:r>
          </a:p>
          <a:p>
            <a:endParaRPr lang="en-GB" b="1" dirty="0"/>
          </a:p>
          <a:p>
            <a:r>
              <a:rPr lang="en-GB" b="1" dirty="0"/>
              <a:t>Class PA- premises in light industrial use to </a:t>
            </a:r>
            <a:r>
              <a:rPr lang="en-GB" b="1" dirty="0" err="1"/>
              <a:t>dwellinghouse</a:t>
            </a:r>
            <a:r>
              <a:rPr lang="en-GB" b="1" dirty="0"/>
              <a:t> </a:t>
            </a:r>
            <a:r>
              <a:rPr lang="en-GB" b="1" i="1" dirty="0"/>
              <a:t>(subject to prior approval) </a:t>
            </a:r>
          </a:p>
          <a:p>
            <a:endParaRPr lang="en-GB" b="1" dirty="0"/>
          </a:p>
          <a:p>
            <a:r>
              <a:rPr lang="en-GB" b="1" dirty="0"/>
              <a:t>Class Q- Agricultural buildings to </a:t>
            </a:r>
            <a:r>
              <a:rPr lang="en-GB" b="1" dirty="0" err="1"/>
              <a:t>dwellinghouses</a:t>
            </a:r>
            <a:r>
              <a:rPr lang="en-GB" b="1" dirty="0"/>
              <a:t> (subject to prior approval)</a:t>
            </a:r>
          </a:p>
          <a:p>
            <a:endParaRPr lang="en-GB" dirty="0"/>
          </a:p>
          <a:p>
            <a:pPr marL="0" indent="0">
              <a:buNone/>
            </a:pPr>
            <a:endParaRPr lang="en-GB" dirty="0"/>
          </a:p>
          <a:p>
            <a:pPr marL="0" indent="0">
              <a:buNone/>
            </a:pPr>
            <a:r>
              <a:rPr lang="en-GB" dirty="0"/>
              <a:t> Useful link: </a:t>
            </a:r>
            <a:r>
              <a:rPr lang="en-GB" dirty="0">
                <a:hlinkClick r:id="rId2"/>
              </a:rPr>
              <a:t>https://lichfields.uk/media/2913/guide-to-use-classes-order-in-england.pdf</a:t>
            </a:r>
            <a:r>
              <a:rPr lang="en-GB" dirty="0"/>
              <a:t> </a:t>
            </a:r>
          </a:p>
          <a:p>
            <a:pPr marL="0" indent="0">
              <a:buNone/>
            </a:pPr>
            <a:endParaRPr lang="en-GB" dirty="0"/>
          </a:p>
        </p:txBody>
      </p:sp>
      <p:sp>
        <p:nvSpPr>
          <p:cNvPr id="5" name="Rectangle 1"/>
          <p:cNvSpPr>
            <a:spLocks noChangeArrowheads="1"/>
          </p:cNvSpPr>
          <p:nvPr/>
        </p:nvSpPr>
        <p:spPr bwMode="auto">
          <a:xfrm>
            <a:off x="3630613" y="2994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54220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sp>
        <p:nvSpPr>
          <p:cNvPr id="3" name="Content Placeholder 2"/>
          <p:cNvSpPr>
            <a:spLocks noGrp="1"/>
          </p:cNvSpPr>
          <p:nvPr>
            <p:ph idx="1"/>
          </p:nvPr>
        </p:nvSpPr>
        <p:spPr/>
        <p:txBody>
          <a:bodyPr>
            <a:normAutofit fontScale="92500" lnSpcReduction="20000"/>
          </a:bodyPr>
          <a:lstStyle/>
          <a:p>
            <a:pPr marL="0" indent="0">
              <a:buNone/>
            </a:pPr>
            <a:r>
              <a:rPr lang="en-GB" sz="2600" b="1" dirty="0">
                <a:solidFill>
                  <a:srgbClr val="7030A0"/>
                </a:solidFill>
              </a:rPr>
              <a:t>Useful Information and links: </a:t>
            </a:r>
          </a:p>
          <a:p>
            <a:endParaRPr lang="en-GB" sz="2600" dirty="0"/>
          </a:p>
          <a:p>
            <a:r>
              <a:rPr lang="en-GB" sz="2600" dirty="0">
                <a:hlinkClick r:id="rId2"/>
              </a:rPr>
              <a:t>www.planningportal.co.uk</a:t>
            </a:r>
            <a:r>
              <a:rPr lang="en-GB" sz="2600" dirty="0"/>
              <a:t> (Interactive guides: </a:t>
            </a:r>
            <a:r>
              <a:rPr lang="en-GB" sz="2600" dirty="0">
                <a:hlinkClick r:id="rId3"/>
              </a:rPr>
              <a:t>https://interactive.planningportal.co.uk/</a:t>
            </a:r>
            <a:r>
              <a:rPr lang="en-GB" sz="2600" dirty="0"/>
              <a:t>) </a:t>
            </a:r>
          </a:p>
          <a:p>
            <a:pPr marL="0" indent="0">
              <a:buNone/>
            </a:pPr>
            <a:endParaRPr lang="en-GB" sz="2600" dirty="0">
              <a:hlinkClick r:id="rId4"/>
            </a:endParaRPr>
          </a:p>
          <a:p>
            <a:r>
              <a:rPr lang="en-GB" sz="2600" dirty="0">
                <a:hlinkClick r:id="rId4"/>
              </a:rPr>
              <a:t>https://www.gov.uk/government/publications/permitted-development-rights-for-householders-technical-guidance</a:t>
            </a:r>
            <a:r>
              <a:rPr lang="en-GB" sz="2600" dirty="0"/>
              <a:t> (Government Technical Guidance for Householders) </a:t>
            </a:r>
          </a:p>
          <a:p>
            <a:endParaRPr lang="en-GB" dirty="0"/>
          </a:p>
          <a:p>
            <a:r>
              <a:rPr lang="en-GB" sz="2600" b="1" dirty="0">
                <a:solidFill>
                  <a:srgbClr val="7030A0"/>
                </a:solidFill>
              </a:rPr>
              <a:t>Contacts</a:t>
            </a:r>
            <a:r>
              <a:rPr lang="en-GB" b="1" dirty="0">
                <a:solidFill>
                  <a:srgbClr val="7030A0"/>
                </a:solidFill>
              </a:rPr>
              <a:t>: </a:t>
            </a:r>
          </a:p>
          <a:p>
            <a:pPr lvl="1"/>
            <a:r>
              <a:rPr lang="en-GB" sz="2600" dirty="0"/>
              <a:t>01527 881770</a:t>
            </a:r>
          </a:p>
          <a:p>
            <a:pPr lvl="1"/>
            <a:r>
              <a:rPr lang="en-GB" sz="2600" dirty="0">
                <a:hlinkClick r:id="rId5"/>
              </a:rPr>
              <a:t>newplan@bromsgroveandredditch.gov.uk</a:t>
            </a:r>
            <a:r>
              <a:rPr lang="en-GB" sz="2600" dirty="0"/>
              <a:t>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11856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323850" y="1484784"/>
            <a:ext cx="8496300" cy="4248472"/>
          </a:xfrm>
          <a:prstGeom prst="rect">
            <a:avLst/>
          </a:prstGeom>
        </p:spPr>
        <p:txBody>
          <a:bodyPr vert="horz" lIns="92160" tIns="46080" rIns="92160" bIns="4608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33375" indent="-333375" algn="just" defTabSz="457200">
              <a:lnSpc>
                <a:spcPct val="90000"/>
              </a:lnSpc>
            </a:pPr>
            <a:r>
              <a:rPr lang="en-GB" altLang="en-US" sz="2100" u="sng" dirty="0">
                <a:solidFill>
                  <a:srgbClr val="FF3300"/>
                </a:solidFill>
              </a:rPr>
              <a:t>ALL</a:t>
            </a:r>
            <a:r>
              <a:rPr lang="en-GB" altLang="en-US" sz="2100" dirty="0">
                <a:solidFill>
                  <a:srgbClr val="FF3300"/>
                </a:solidFill>
              </a:rPr>
              <a:t> DEVELOPMENT NEEDS A PLANNING PERMISSION</a:t>
            </a:r>
          </a:p>
          <a:p>
            <a:pPr marL="333375" indent="-333375" algn="just" defTabSz="457200">
              <a:lnSpc>
                <a:spcPct val="90000"/>
              </a:lnSpc>
            </a:pPr>
            <a:endParaRPr lang="en-GB" altLang="en-US" sz="2100" dirty="0">
              <a:solidFill>
                <a:srgbClr val="FF3300"/>
              </a:solidFill>
            </a:endParaRPr>
          </a:p>
          <a:p>
            <a:pPr marL="333375" indent="-333375" algn="just" defTabSz="457200">
              <a:lnSpc>
                <a:spcPct val="90000"/>
              </a:lnSpc>
            </a:pPr>
            <a:endParaRPr lang="en-GB" altLang="en-US" sz="600" dirty="0">
              <a:solidFill>
                <a:srgbClr val="003399"/>
              </a:solidFill>
            </a:endParaRPr>
          </a:p>
          <a:p>
            <a:pPr marL="333375" indent="-333375" algn="just" defTabSz="457200">
              <a:lnSpc>
                <a:spcPct val="90000"/>
              </a:lnSpc>
            </a:pPr>
            <a:r>
              <a:rPr lang="en-GB" altLang="en-US" sz="2100" dirty="0">
                <a:solidFill>
                  <a:srgbClr val="003399"/>
                </a:solidFill>
              </a:rPr>
              <a:t>BUT development which is “permitted” under the </a:t>
            </a:r>
            <a:r>
              <a:rPr lang="en-US" altLang="en-US" sz="2100" dirty="0">
                <a:solidFill>
                  <a:srgbClr val="003399"/>
                </a:solidFill>
              </a:rPr>
              <a:t>General Permitted Development Order (“PD”) gets a DEEMED PLANNING PERMISSION (LPAs grant “express” planning permissions) </a:t>
            </a:r>
          </a:p>
          <a:p>
            <a:pPr marL="333375" indent="-333375" algn="just" defTabSz="457200">
              <a:lnSpc>
                <a:spcPct val="90000"/>
              </a:lnSpc>
            </a:pPr>
            <a:endParaRPr lang="en-US" altLang="en-US" sz="2100" dirty="0">
              <a:solidFill>
                <a:srgbClr val="003399"/>
              </a:solidFill>
            </a:endParaRPr>
          </a:p>
          <a:p>
            <a:pPr marL="333375" indent="-333375" algn="just" defTabSz="457200">
              <a:lnSpc>
                <a:spcPct val="90000"/>
              </a:lnSpc>
              <a:buFontTx/>
              <a:buNone/>
            </a:pPr>
            <a:endParaRPr lang="en-US" altLang="en-US" sz="600" dirty="0">
              <a:solidFill>
                <a:srgbClr val="003399"/>
              </a:solidFill>
            </a:endParaRPr>
          </a:p>
          <a:p>
            <a:pPr marL="333375" indent="-333375" algn="just" defTabSz="457200">
              <a:lnSpc>
                <a:spcPct val="90000"/>
              </a:lnSpc>
            </a:pPr>
            <a:r>
              <a:rPr lang="en-US" altLang="en-US" sz="2100" dirty="0">
                <a:solidFill>
                  <a:srgbClr val="800080"/>
                </a:solidFill>
              </a:rPr>
              <a:t>these rights apply nationally (but are restricted in some areas, e.g. Conservation Areas but NOT in the Green Belt) </a:t>
            </a:r>
          </a:p>
          <a:p>
            <a:pPr marL="333375" indent="-333375" algn="just" defTabSz="457200">
              <a:lnSpc>
                <a:spcPct val="90000"/>
              </a:lnSpc>
            </a:pPr>
            <a:endParaRPr lang="en-US" altLang="en-US" sz="2100" dirty="0">
              <a:solidFill>
                <a:srgbClr val="800080"/>
              </a:solidFill>
            </a:endParaRPr>
          </a:p>
          <a:p>
            <a:pPr marL="333375" indent="-333375" algn="just" defTabSz="457200">
              <a:lnSpc>
                <a:spcPct val="90000"/>
              </a:lnSpc>
              <a:buFontTx/>
              <a:buNone/>
            </a:pPr>
            <a:endParaRPr lang="en-US" altLang="en-US" sz="600" dirty="0">
              <a:solidFill>
                <a:srgbClr val="800080"/>
              </a:solidFill>
            </a:endParaRPr>
          </a:p>
          <a:p>
            <a:pPr marL="333375" indent="-333375" algn="just" defTabSz="457200">
              <a:lnSpc>
                <a:spcPct val="90000"/>
              </a:lnSpc>
            </a:pPr>
            <a:r>
              <a:rPr lang="en-GB" altLang="en-US" sz="2100" dirty="0">
                <a:solidFill>
                  <a:srgbClr val="003399"/>
                </a:solidFill>
              </a:rPr>
              <a:t>they can be removed by the Authority (by condition or “Article 4 Directions”) - if there are good reasons</a:t>
            </a:r>
          </a:p>
          <a:p>
            <a:pPr marL="333375" indent="-333375" defTabSz="457200">
              <a:lnSpc>
                <a:spcPct val="90000"/>
              </a:lnSpc>
              <a:buFontTx/>
              <a:buNone/>
            </a:pPr>
            <a:endParaRPr lang="en-GB" altLang="en-US" sz="600" dirty="0">
              <a:solidFill>
                <a:srgbClr val="003399"/>
              </a:solidFill>
            </a:endParaRPr>
          </a:p>
        </p:txBody>
      </p:sp>
      <p:sp>
        <p:nvSpPr>
          <p:cNvPr id="4" name="Title 1"/>
          <p:cNvSpPr txBox="1">
            <a:spLocks/>
          </p:cNvSpPr>
          <p:nvPr/>
        </p:nvSpPr>
        <p:spPr>
          <a:xfrm>
            <a:off x="685800" y="332657"/>
            <a:ext cx="7772400"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Permitted Development</a:t>
            </a:r>
          </a:p>
        </p:txBody>
      </p:sp>
    </p:spTree>
    <p:extLst>
      <p:ext uri="{BB962C8B-B14F-4D97-AF65-F5344CB8AC3E}">
        <p14:creationId xmlns:p14="http://schemas.microsoft.com/office/powerpoint/2010/main" val="1643427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2135" y="1268761"/>
            <a:ext cx="7200800" cy="5262979"/>
          </a:xfrm>
          <a:prstGeom prst="rect">
            <a:avLst/>
          </a:prstGeom>
        </p:spPr>
        <p:txBody>
          <a:bodyPr wrap="square">
            <a:spAutoFit/>
          </a:bodyPr>
          <a:lstStyle/>
          <a:p>
            <a:pPr marL="342900" indent="-342900" algn="just">
              <a:spcBef>
                <a:spcPct val="0"/>
              </a:spcBef>
              <a:buFont typeface="Arial" panose="020B0604020202020204" pitchFamily="34" charset="0"/>
              <a:buChar char="•"/>
            </a:pPr>
            <a:r>
              <a:rPr lang="en-US" altLang="en-US" sz="2100" dirty="0">
                <a:solidFill>
                  <a:srgbClr val="003399"/>
                </a:solidFill>
              </a:rPr>
              <a:t>19 Parts and numerous Classes covering a wide range of development</a:t>
            </a:r>
          </a:p>
          <a:p>
            <a:pPr marL="342900" indent="-342900" algn="just">
              <a:spcBef>
                <a:spcPct val="0"/>
              </a:spcBef>
              <a:buFont typeface="Arial" panose="020B0604020202020204" pitchFamily="34" charset="0"/>
              <a:buChar char="•"/>
            </a:pPr>
            <a:r>
              <a:rPr lang="en-US" altLang="en-US" sz="2100" dirty="0">
                <a:solidFill>
                  <a:srgbClr val="800080"/>
                </a:solidFill>
              </a:rPr>
              <a:t>may be subject to conditions, as with a “normal” planning permission</a:t>
            </a:r>
          </a:p>
          <a:p>
            <a:pPr marL="342900" indent="-342900" algn="just">
              <a:spcBef>
                <a:spcPct val="0"/>
              </a:spcBef>
              <a:buFont typeface="Arial" panose="020B0604020202020204" pitchFamily="34" charset="0"/>
              <a:buChar char="•"/>
            </a:pPr>
            <a:r>
              <a:rPr lang="en-US" altLang="en-US" sz="2100" dirty="0">
                <a:solidFill>
                  <a:srgbClr val="003399"/>
                </a:solidFill>
              </a:rPr>
              <a:t>“notification” of some forms of development (agriculture, telecoms, larger home extensions, some change of use) to see if planning permission is needed or to consider a limited set of criteria</a:t>
            </a:r>
          </a:p>
          <a:p>
            <a:pPr algn="just">
              <a:spcBef>
                <a:spcPct val="0"/>
              </a:spcBef>
            </a:pPr>
            <a:endParaRPr lang="en-US" altLang="en-US" sz="2100" dirty="0">
              <a:solidFill>
                <a:srgbClr val="800080"/>
              </a:solidFill>
            </a:endParaRPr>
          </a:p>
          <a:p>
            <a:pPr algn="just">
              <a:spcBef>
                <a:spcPct val="0"/>
              </a:spcBef>
              <a:buFontTx/>
              <a:buNone/>
            </a:pPr>
            <a:r>
              <a:rPr lang="en-US" altLang="en-US" sz="2100" dirty="0"/>
              <a:t>Examples:</a:t>
            </a:r>
          </a:p>
          <a:p>
            <a:pPr algn="just">
              <a:spcBef>
                <a:spcPct val="0"/>
              </a:spcBef>
              <a:buFontTx/>
              <a:buNone/>
            </a:pPr>
            <a:endParaRPr lang="en-US" altLang="en-US" sz="2100" dirty="0"/>
          </a:p>
          <a:p>
            <a:pPr marL="342900" indent="-342900" algn="just">
              <a:spcBef>
                <a:spcPct val="0"/>
              </a:spcBef>
              <a:buFont typeface="Arial" panose="020B0604020202020204" pitchFamily="34" charset="0"/>
              <a:buChar char="•"/>
            </a:pPr>
            <a:r>
              <a:rPr lang="en-US" altLang="en-US" sz="2100" dirty="0">
                <a:solidFill>
                  <a:srgbClr val="003399"/>
                </a:solidFill>
              </a:rPr>
              <a:t>house extensions, walls and fences, garages etc.</a:t>
            </a:r>
          </a:p>
          <a:p>
            <a:pPr marL="342900" indent="-342900" algn="just">
              <a:spcBef>
                <a:spcPct val="0"/>
              </a:spcBef>
              <a:buFont typeface="Arial" panose="020B0604020202020204" pitchFamily="34" charset="0"/>
              <a:buChar char="•"/>
            </a:pPr>
            <a:r>
              <a:rPr lang="en-US" altLang="en-US" sz="2100" dirty="0">
                <a:solidFill>
                  <a:srgbClr val="800080"/>
                </a:solidFill>
              </a:rPr>
              <a:t>temporary buildings and use</a:t>
            </a:r>
          </a:p>
          <a:p>
            <a:pPr marL="342900" indent="-342900" algn="just">
              <a:spcBef>
                <a:spcPct val="0"/>
              </a:spcBef>
              <a:buFont typeface="Arial" panose="020B0604020202020204" pitchFamily="34" charset="0"/>
              <a:buChar char="•"/>
            </a:pPr>
            <a:r>
              <a:rPr lang="en-US" altLang="en-US" sz="2100" dirty="0">
                <a:solidFill>
                  <a:srgbClr val="003399"/>
                </a:solidFill>
              </a:rPr>
              <a:t>agricultural buildings and operations</a:t>
            </a:r>
          </a:p>
          <a:p>
            <a:pPr marL="342900" indent="-342900" algn="just">
              <a:spcBef>
                <a:spcPct val="0"/>
              </a:spcBef>
              <a:buFont typeface="Arial" panose="020B0604020202020204" pitchFamily="34" charset="0"/>
              <a:buChar char="•"/>
            </a:pPr>
            <a:r>
              <a:rPr lang="en-US" altLang="en-US" sz="2100" dirty="0">
                <a:solidFill>
                  <a:srgbClr val="800080"/>
                </a:solidFill>
              </a:rPr>
              <a:t>some material changes of use</a:t>
            </a:r>
          </a:p>
          <a:p>
            <a:pPr marL="342900" indent="-342900" algn="just">
              <a:spcBef>
                <a:spcPct val="0"/>
              </a:spcBef>
              <a:buFont typeface="Arial" panose="020B0604020202020204" pitchFamily="34" charset="0"/>
              <a:buChar char="•"/>
            </a:pPr>
            <a:r>
              <a:rPr lang="en-US" altLang="en-US" sz="2100" dirty="0">
                <a:solidFill>
                  <a:srgbClr val="003399"/>
                </a:solidFill>
              </a:rPr>
              <a:t>minor works by statutory undertakers</a:t>
            </a:r>
          </a:p>
        </p:txBody>
      </p:sp>
      <p:sp>
        <p:nvSpPr>
          <p:cNvPr id="3" name="Title 1"/>
          <p:cNvSpPr txBox="1">
            <a:spLocks/>
          </p:cNvSpPr>
          <p:nvPr/>
        </p:nvSpPr>
        <p:spPr>
          <a:xfrm>
            <a:off x="685800" y="332657"/>
            <a:ext cx="7772400"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Permitted Development cont…</a:t>
            </a:r>
          </a:p>
        </p:txBody>
      </p:sp>
    </p:spTree>
    <p:extLst>
      <p:ext uri="{BB962C8B-B14F-4D97-AF65-F5344CB8AC3E}">
        <p14:creationId xmlns:p14="http://schemas.microsoft.com/office/powerpoint/2010/main" val="402199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r>
              <a:rPr lang="en-GB" dirty="0"/>
              <a:t>Schedule 2, Part 1, Classes A – H Development within the curtilage of a dwelling house </a:t>
            </a:r>
            <a:br>
              <a:rPr lang="en-GB" dirty="0"/>
            </a:br>
            <a:endParaRPr lang="en-GB" dirty="0"/>
          </a:p>
        </p:txBody>
      </p:sp>
      <p:sp>
        <p:nvSpPr>
          <p:cNvPr id="3" name="Content Placeholder 2"/>
          <p:cNvSpPr>
            <a:spLocks noGrp="1"/>
          </p:cNvSpPr>
          <p:nvPr>
            <p:ph idx="1"/>
          </p:nvPr>
        </p:nvSpPr>
        <p:spPr>
          <a:xfrm>
            <a:off x="467544" y="2420888"/>
            <a:ext cx="8229600" cy="3949899"/>
          </a:xfrm>
        </p:spPr>
        <p:txBody>
          <a:bodyPr>
            <a:normAutofit/>
          </a:bodyPr>
          <a:lstStyle/>
          <a:p>
            <a:r>
              <a:rPr lang="en-GB" sz="2100" dirty="0">
                <a:solidFill>
                  <a:srgbClr val="7030A0"/>
                </a:solidFill>
              </a:rPr>
              <a:t>Class A- Enlargement, improvement or other alteration of a dwellinghouse</a:t>
            </a:r>
          </a:p>
          <a:p>
            <a:r>
              <a:rPr lang="en-GB" sz="2100" dirty="0">
                <a:solidFill>
                  <a:schemeClr val="accent1"/>
                </a:solidFill>
              </a:rPr>
              <a:t>Class B- Additions etc to the roof of a dwellinghouse </a:t>
            </a:r>
          </a:p>
          <a:p>
            <a:r>
              <a:rPr lang="en-GB" sz="2100" dirty="0">
                <a:solidFill>
                  <a:srgbClr val="FF0000"/>
                </a:solidFill>
              </a:rPr>
              <a:t>Class C- other alterations to the roof of a dwellinghouse </a:t>
            </a:r>
          </a:p>
          <a:p>
            <a:r>
              <a:rPr lang="en-GB" sz="2100" dirty="0">
                <a:solidFill>
                  <a:srgbClr val="7030A0"/>
                </a:solidFill>
              </a:rPr>
              <a:t>Class D- Porches</a:t>
            </a:r>
          </a:p>
          <a:p>
            <a:r>
              <a:rPr lang="en-GB" sz="2100" dirty="0">
                <a:solidFill>
                  <a:schemeClr val="tx2"/>
                </a:solidFill>
              </a:rPr>
              <a:t>Class E- buildings etc incidental to the enjoyment of the dwellinghouse </a:t>
            </a:r>
          </a:p>
          <a:p>
            <a:r>
              <a:rPr lang="en-GB" sz="2100" dirty="0">
                <a:solidFill>
                  <a:srgbClr val="FF0000"/>
                </a:solidFill>
              </a:rPr>
              <a:t>Class F- Hard surfaces incidental to the enjoyment of a dwelling house</a:t>
            </a:r>
          </a:p>
          <a:p>
            <a:r>
              <a:rPr lang="en-GB" sz="2100" dirty="0">
                <a:solidFill>
                  <a:srgbClr val="7030A0"/>
                </a:solidFill>
              </a:rPr>
              <a:t>Class G- Chimneys, flues etc on a dwellinghouse</a:t>
            </a:r>
          </a:p>
          <a:p>
            <a:r>
              <a:rPr lang="en-GB" sz="2100" dirty="0">
                <a:solidFill>
                  <a:schemeClr val="tx2"/>
                </a:solidFill>
              </a:rPr>
              <a:t>Class H- microwave antenna on a dwellinghouse</a:t>
            </a:r>
            <a:endParaRPr lang="en-GB" dirty="0">
              <a:solidFill>
                <a:srgbClr val="7030A0"/>
              </a:solidFill>
            </a:endParaRPr>
          </a:p>
          <a:p>
            <a:pPr marL="457200" lvl="1" indent="0">
              <a:buNone/>
            </a:pPr>
            <a:endParaRPr lang="en-GB" dirty="0"/>
          </a:p>
          <a:p>
            <a:pPr marL="457200" lvl="1" indent="0">
              <a:buNone/>
            </a:pPr>
            <a:endParaRPr lang="en-GB" dirty="0"/>
          </a:p>
        </p:txBody>
      </p:sp>
    </p:spTree>
    <p:extLst>
      <p:ext uri="{BB962C8B-B14F-4D97-AF65-F5344CB8AC3E}">
        <p14:creationId xmlns:p14="http://schemas.microsoft.com/office/powerpoint/2010/main" val="290414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420888"/>
            <a:ext cx="8229600" cy="3705275"/>
          </a:xfrm>
        </p:spPr>
        <p:txBody>
          <a:bodyPr>
            <a:normAutofit/>
          </a:bodyPr>
          <a:lstStyle/>
          <a:p>
            <a:pPr marL="0" indent="0">
              <a:buNone/>
            </a:pPr>
            <a:r>
              <a:rPr lang="en-GB" dirty="0">
                <a:solidFill>
                  <a:schemeClr val="tx2"/>
                </a:solidFill>
              </a:rPr>
              <a:t>Types of extensions and alterations permitted: </a:t>
            </a:r>
          </a:p>
          <a:p>
            <a:pPr marL="0" indent="0">
              <a:buNone/>
            </a:pPr>
            <a:endParaRPr lang="en-GB" sz="2100" dirty="0">
              <a:solidFill>
                <a:schemeClr val="tx2"/>
              </a:solidFill>
            </a:endParaRPr>
          </a:p>
          <a:p>
            <a:r>
              <a:rPr lang="en-GB" sz="2100" dirty="0">
                <a:solidFill>
                  <a:srgbClr val="7030A0"/>
                </a:solidFill>
              </a:rPr>
              <a:t>single and two storey rear extension (including conservatories) </a:t>
            </a:r>
          </a:p>
          <a:p>
            <a:pPr lvl="1"/>
            <a:r>
              <a:rPr lang="en-GB" sz="2100" dirty="0">
                <a:solidFill>
                  <a:srgbClr val="FF0000"/>
                </a:solidFill>
              </a:rPr>
              <a:t>Prior Notification for single storey larger house extensions </a:t>
            </a:r>
          </a:p>
          <a:p>
            <a:pPr lvl="2"/>
            <a:r>
              <a:rPr lang="en-GB" sz="1700" dirty="0">
                <a:solidFill>
                  <a:srgbClr val="FF0000"/>
                </a:solidFill>
              </a:rPr>
              <a:t>Detached House- between 4-8 metres</a:t>
            </a:r>
          </a:p>
          <a:p>
            <a:pPr lvl="2"/>
            <a:r>
              <a:rPr lang="en-GB" sz="1700" dirty="0">
                <a:solidFill>
                  <a:srgbClr val="FF0000"/>
                </a:solidFill>
              </a:rPr>
              <a:t>Any other houses- Between 3-6 metres </a:t>
            </a:r>
          </a:p>
          <a:p>
            <a:r>
              <a:rPr lang="en-GB" sz="2100" dirty="0">
                <a:solidFill>
                  <a:schemeClr val="tx2"/>
                </a:solidFill>
              </a:rPr>
              <a:t>Single storey side extensions</a:t>
            </a:r>
          </a:p>
          <a:p>
            <a:r>
              <a:rPr lang="en-GB" sz="2100" dirty="0">
                <a:solidFill>
                  <a:srgbClr val="7030A0"/>
                </a:solidFill>
              </a:rPr>
              <a:t>Insertion or new Windows and doors</a:t>
            </a:r>
          </a:p>
          <a:p>
            <a:pPr marL="0" indent="0">
              <a:buNone/>
            </a:pPr>
            <a:endParaRPr lang="en-GB" sz="2100" dirty="0"/>
          </a:p>
        </p:txBody>
      </p:sp>
      <p:sp>
        <p:nvSpPr>
          <p:cNvPr id="5" name="TextBox 4"/>
          <p:cNvSpPr txBox="1"/>
          <p:nvPr/>
        </p:nvSpPr>
        <p:spPr>
          <a:xfrm>
            <a:off x="467544" y="332656"/>
            <a:ext cx="8280920" cy="2262158"/>
          </a:xfrm>
          <a:prstGeom prst="rect">
            <a:avLst/>
          </a:prstGeom>
          <a:noFill/>
        </p:spPr>
        <p:txBody>
          <a:bodyPr wrap="square" rtlCol="0">
            <a:spAutoFit/>
          </a:bodyPr>
          <a:lstStyle/>
          <a:p>
            <a:pPr algn="ctr"/>
            <a:r>
              <a:rPr lang="en-GB" sz="4000" dirty="0">
                <a:latin typeface="+mj-lt"/>
              </a:rPr>
              <a:t>Class A- </a:t>
            </a:r>
          </a:p>
          <a:p>
            <a:pPr algn="ctr"/>
            <a:r>
              <a:rPr lang="en-GB" sz="4000" dirty="0">
                <a:latin typeface="+mj-lt"/>
              </a:rPr>
              <a:t>Enlargement, improvement or other alteration of a dwellinghouse</a:t>
            </a:r>
          </a:p>
          <a:p>
            <a:pPr algn="ctr"/>
            <a:endParaRPr lang="en-GB" sz="2100" dirty="0">
              <a:solidFill>
                <a:srgbClr val="7030A0"/>
              </a:solidFill>
            </a:endParaRPr>
          </a:p>
        </p:txBody>
      </p:sp>
    </p:spTree>
    <p:extLst>
      <p:ext uri="{BB962C8B-B14F-4D97-AF65-F5344CB8AC3E}">
        <p14:creationId xmlns:p14="http://schemas.microsoft.com/office/powerpoint/2010/main" val="2438444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772816"/>
            <a:ext cx="8229600" cy="4353347"/>
          </a:xfrm>
        </p:spPr>
        <p:txBody>
          <a:bodyPr>
            <a:normAutofit/>
          </a:bodyPr>
          <a:lstStyle/>
          <a:p>
            <a:r>
              <a:rPr lang="en-GB" sz="2100" dirty="0">
                <a:solidFill>
                  <a:schemeClr val="tx2"/>
                </a:solidFill>
              </a:rPr>
              <a:t>Includes: </a:t>
            </a:r>
          </a:p>
          <a:p>
            <a:r>
              <a:rPr lang="en-GB" sz="2100" dirty="0">
                <a:solidFill>
                  <a:schemeClr val="tx2"/>
                </a:solidFill>
              </a:rPr>
              <a:t>Dormer Windows</a:t>
            </a:r>
          </a:p>
          <a:p>
            <a:r>
              <a:rPr lang="en-GB" sz="2100" dirty="0">
                <a:solidFill>
                  <a:srgbClr val="7030A0"/>
                </a:solidFill>
              </a:rPr>
              <a:t>Hipped to gable extensions </a:t>
            </a:r>
          </a:p>
          <a:p>
            <a:r>
              <a:rPr lang="en-GB" sz="2100" dirty="0">
                <a:solidFill>
                  <a:schemeClr val="tx2"/>
                </a:solidFill>
              </a:rPr>
              <a:t>Restrictions- volume, can’t be on principal elevation and front a highway and can’t exceed height of the existing roof. </a:t>
            </a:r>
          </a:p>
          <a:p>
            <a:endParaRPr lang="en-GB" sz="2100" dirty="0">
              <a:solidFill>
                <a:schemeClr val="tx2"/>
              </a:solidFill>
            </a:endParaRPr>
          </a:p>
          <a:p>
            <a:endParaRPr lang="en-GB" sz="2100" dirty="0">
              <a:solidFill>
                <a:schemeClr val="tx2"/>
              </a:solidFill>
            </a:endParaRPr>
          </a:p>
          <a:p>
            <a:endParaRPr lang="en-GB" sz="2100" dirty="0">
              <a:solidFill>
                <a:schemeClr val="tx2"/>
              </a:solidFill>
            </a:endParaRPr>
          </a:p>
          <a:p>
            <a:endParaRPr lang="en-GB" sz="2100" dirty="0">
              <a:solidFill>
                <a:schemeClr val="tx2"/>
              </a:solidFill>
            </a:endParaRPr>
          </a:p>
          <a:p>
            <a:endParaRPr lang="en-GB" sz="1200" dirty="0">
              <a:solidFill>
                <a:srgbClr val="7030A0"/>
              </a:solidFill>
            </a:endParaRPr>
          </a:p>
        </p:txBody>
      </p:sp>
      <p:sp>
        <p:nvSpPr>
          <p:cNvPr id="5" name="TextBox 4"/>
          <p:cNvSpPr txBox="1"/>
          <p:nvPr/>
        </p:nvSpPr>
        <p:spPr>
          <a:xfrm>
            <a:off x="467544" y="260648"/>
            <a:ext cx="8280920" cy="1323439"/>
          </a:xfrm>
          <a:prstGeom prst="rect">
            <a:avLst/>
          </a:prstGeom>
          <a:noFill/>
        </p:spPr>
        <p:txBody>
          <a:bodyPr wrap="square" rtlCol="0">
            <a:spAutoFit/>
          </a:bodyPr>
          <a:lstStyle/>
          <a:p>
            <a:pPr algn="ctr"/>
            <a:r>
              <a:rPr lang="en-GB" sz="4000" dirty="0"/>
              <a:t>Class B- </a:t>
            </a:r>
            <a:r>
              <a:rPr lang="en-GB" sz="4000" dirty="0">
                <a:solidFill>
                  <a:srgbClr val="FF0000"/>
                </a:solidFill>
              </a:rPr>
              <a:t>Additions etc to the roof of a dwellinghouse </a:t>
            </a:r>
          </a:p>
        </p:txBody>
      </p:sp>
      <p:pic>
        <p:nvPicPr>
          <p:cNvPr id="1033" name="Picture 9" descr="http://tse1.mm.bing.net/th?&amp;id=OIP.M2efc70c0905a903c6832cf126941b137o0&amp;w=300&amp;h=188&amp;c=0&amp;pid=1.9&amp;rs=0&amp;p=0&amp;r=0">
            <a:hlinkClick r:id="rId2" tooltip="View image details"/>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739815"/>
            <a:ext cx="2224022" cy="1393721"/>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tse1.mm.bing.net/th?&amp;id=OIP.M755ea7f08f98bda5ab4e0d9608057b8ao0&amp;w=300&amp;h=225&amp;c=0&amp;pid=1.9&amp;rs=0&amp;p=0&amp;r=0">
            <a:hlinkClick r:id="rId4" tooltip="View image details"/>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4434" y="3861047"/>
            <a:ext cx="1935636" cy="145172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2539" y="5229200"/>
            <a:ext cx="1932228" cy="1485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2" name="Picture 18" descr="Image result for hip to ga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77582" y="4005064"/>
            <a:ext cx="2814897" cy="1783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30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3792"/>
            <a:ext cx="8229600" cy="1143000"/>
          </a:xfrm>
        </p:spPr>
        <p:txBody>
          <a:bodyPr>
            <a:normAutofit fontScale="90000"/>
          </a:bodyPr>
          <a:lstStyle/>
          <a:p>
            <a:br>
              <a:rPr lang="en-GB" dirty="0"/>
            </a:br>
            <a:r>
              <a:rPr lang="en-GB" dirty="0"/>
              <a:t>Class C- </a:t>
            </a:r>
            <a:br>
              <a:rPr lang="en-GB" dirty="0"/>
            </a:br>
            <a:r>
              <a:rPr lang="en-GB" dirty="0">
                <a:solidFill>
                  <a:srgbClr val="0070C0"/>
                </a:solidFill>
              </a:rPr>
              <a:t>other alterations to roof of a dwellinghouse</a:t>
            </a:r>
          </a:p>
        </p:txBody>
      </p:sp>
      <p:sp>
        <p:nvSpPr>
          <p:cNvPr id="4" name="Content Placeholder 3"/>
          <p:cNvSpPr>
            <a:spLocks noGrp="1"/>
          </p:cNvSpPr>
          <p:nvPr>
            <p:ph idx="1"/>
          </p:nvPr>
        </p:nvSpPr>
        <p:spPr>
          <a:xfrm>
            <a:off x="457200" y="1999381"/>
            <a:ext cx="8229600" cy="4525963"/>
          </a:xfrm>
        </p:spPr>
        <p:txBody>
          <a:bodyPr>
            <a:normAutofit fontScale="47500" lnSpcReduction="20000"/>
          </a:bodyPr>
          <a:lstStyle/>
          <a:p>
            <a:pPr marL="0" indent="0">
              <a:buNone/>
            </a:pPr>
            <a:endParaRPr lang="en-GB" b="1" dirty="0">
              <a:solidFill>
                <a:srgbClr val="0070C0"/>
              </a:solidFill>
            </a:endParaRPr>
          </a:p>
          <a:p>
            <a:pPr marL="0" indent="0">
              <a:buNone/>
            </a:pPr>
            <a:endParaRPr lang="en-GB" b="1" dirty="0">
              <a:solidFill>
                <a:srgbClr val="0070C0"/>
              </a:solidFill>
            </a:endParaRPr>
          </a:p>
          <a:p>
            <a:pPr marL="0" indent="0">
              <a:buNone/>
            </a:pPr>
            <a:r>
              <a:rPr lang="en-GB" b="1" u="sng" dirty="0">
                <a:solidFill>
                  <a:srgbClr val="7030A0"/>
                </a:solidFill>
              </a:rPr>
              <a:t>This Class covers things such as rooflights</a:t>
            </a:r>
          </a:p>
          <a:p>
            <a:endParaRPr lang="en-GB" b="1" dirty="0"/>
          </a:p>
          <a:p>
            <a:r>
              <a:rPr lang="en-GB" dirty="0"/>
              <a:t>Development is not permitted by Class C if—</a:t>
            </a:r>
          </a:p>
          <a:p>
            <a:pPr lvl="1"/>
            <a:r>
              <a:rPr lang="en-GB" dirty="0">
                <a:solidFill>
                  <a:srgbClr val="7030A0"/>
                </a:solidFill>
              </a:rPr>
              <a:t>the alteration would protrude more than 0.15 metres beyond the plane of the slope of the original roof when measured from the perpendicular with the external surface of the original roof;</a:t>
            </a:r>
          </a:p>
          <a:p>
            <a:pPr lvl="1"/>
            <a:r>
              <a:rPr lang="en-GB" dirty="0">
                <a:solidFill>
                  <a:srgbClr val="FF0000"/>
                </a:solidFill>
              </a:rPr>
              <a:t>it would result in the highest part of the alteration being higher than the highest part of the original roof; or</a:t>
            </a:r>
          </a:p>
          <a:p>
            <a:pPr lvl="1"/>
            <a:r>
              <a:rPr lang="en-GB" dirty="0"/>
              <a:t>it would consist of or include—</a:t>
            </a:r>
          </a:p>
          <a:p>
            <a:pPr marL="457200" lvl="1" indent="0">
              <a:buNone/>
            </a:pPr>
            <a:r>
              <a:rPr lang="en-GB" dirty="0"/>
              <a:t>	(</a:t>
            </a:r>
            <a:r>
              <a:rPr lang="en-GB" dirty="0">
                <a:solidFill>
                  <a:srgbClr val="0070C0"/>
                </a:solidFill>
              </a:rPr>
              <a:t>i) the installation, alteration or replacement of a chimney, flue or soil and vent pipe, or</a:t>
            </a:r>
          </a:p>
          <a:p>
            <a:pPr marL="457200" lvl="1" indent="0">
              <a:buNone/>
            </a:pPr>
            <a:r>
              <a:rPr lang="en-GB" dirty="0">
                <a:solidFill>
                  <a:srgbClr val="0070C0"/>
                </a:solidFill>
              </a:rPr>
              <a:t>	(ii) the installation, alteration or replacement of solar photovoltaics or solar thermal equipment.</a:t>
            </a:r>
          </a:p>
          <a:p>
            <a:pPr marL="0" indent="0">
              <a:buNone/>
            </a:pPr>
            <a:endParaRPr lang="en-GB" b="1" u="sng" dirty="0"/>
          </a:p>
          <a:p>
            <a:pPr marL="0" indent="0">
              <a:buNone/>
            </a:pPr>
            <a:r>
              <a:rPr lang="en-GB" b="1" u="sng" dirty="0"/>
              <a:t>Conditions of Class C</a:t>
            </a:r>
          </a:p>
          <a:p>
            <a:pPr marL="0" indent="0">
              <a:buNone/>
            </a:pPr>
            <a:endParaRPr lang="en-GB" b="1" dirty="0"/>
          </a:p>
          <a:p>
            <a:r>
              <a:rPr lang="en-GB" dirty="0">
                <a:solidFill>
                  <a:srgbClr val="0070C0"/>
                </a:solidFill>
              </a:rPr>
              <a:t>any window located on a roof slope forming a side elevation of the dwellinghouse must be—</a:t>
            </a:r>
          </a:p>
          <a:p>
            <a:pPr lvl="1"/>
            <a:r>
              <a:rPr lang="en-GB" dirty="0">
                <a:solidFill>
                  <a:srgbClr val="7030A0"/>
                </a:solidFill>
              </a:rPr>
              <a:t>(a) obscure-glazed; and</a:t>
            </a:r>
          </a:p>
          <a:p>
            <a:pPr lvl="1"/>
            <a:r>
              <a:rPr lang="en-GB" dirty="0">
                <a:solidFill>
                  <a:srgbClr val="FF0000"/>
                </a:solidFill>
              </a:rPr>
              <a:t>(b) non-opening unless the parts of the window which can be opened are more than 1.7 metres above the floor of the room in which the window is installed.</a:t>
            </a:r>
          </a:p>
        </p:txBody>
      </p:sp>
    </p:spTree>
    <p:extLst>
      <p:ext uri="{BB962C8B-B14F-4D97-AF65-F5344CB8AC3E}">
        <p14:creationId xmlns:p14="http://schemas.microsoft.com/office/powerpoint/2010/main" val="272746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 D- </a:t>
            </a:r>
            <a:r>
              <a:rPr lang="en-GB" dirty="0">
                <a:solidFill>
                  <a:srgbClr val="7030A0"/>
                </a:solidFill>
              </a:rPr>
              <a:t>Porches</a:t>
            </a:r>
          </a:p>
        </p:txBody>
      </p:sp>
      <p:sp>
        <p:nvSpPr>
          <p:cNvPr id="3" name="Content Placeholder 2"/>
          <p:cNvSpPr>
            <a:spLocks noGrp="1"/>
          </p:cNvSpPr>
          <p:nvPr>
            <p:ph idx="1"/>
          </p:nvPr>
        </p:nvSpPr>
        <p:spPr/>
        <p:txBody>
          <a:bodyPr>
            <a:normAutofit fontScale="92500" lnSpcReduction="10000"/>
          </a:bodyPr>
          <a:lstStyle/>
          <a:p>
            <a:r>
              <a:rPr lang="en-GB" sz="2500" dirty="0">
                <a:solidFill>
                  <a:srgbClr val="FF0000"/>
                </a:solidFill>
              </a:rPr>
              <a:t>Adding a porch to </a:t>
            </a:r>
            <a:r>
              <a:rPr lang="en-GB" sz="2500" u="sng" dirty="0">
                <a:solidFill>
                  <a:srgbClr val="FF0000"/>
                </a:solidFill>
              </a:rPr>
              <a:t>any external door </a:t>
            </a:r>
            <a:r>
              <a:rPr lang="en-GB" sz="2500" dirty="0">
                <a:solidFill>
                  <a:srgbClr val="FF0000"/>
                </a:solidFill>
              </a:rPr>
              <a:t>of your house is can be permitted development, provided the following limits and conditions area met: </a:t>
            </a:r>
          </a:p>
          <a:p>
            <a:pPr marL="0" indent="0">
              <a:buNone/>
            </a:pPr>
            <a:endParaRPr lang="en-GB" sz="2500" dirty="0"/>
          </a:p>
          <a:p>
            <a:pPr marL="514350" indent="-514350">
              <a:buAutoNum type="arabicPeriod"/>
            </a:pPr>
            <a:r>
              <a:rPr lang="en-GB" sz="2500" dirty="0">
                <a:solidFill>
                  <a:srgbClr val="0070C0"/>
                </a:solidFill>
              </a:rPr>
              <a:t>Ground area of porch (measured externally) not to exceed 3 square metres</a:t>
            </a:r>
          </a:p>
          <a:p>
            <a:pPr marL="0" indent="0">
              <a:buNone/>
            </a:pPr>
            <a:endParaRPr lang="en-GB" sz="2500" dirty="0">
              <a:solidFill>
                <a:srgbClr val="0070C0"/>
              </a:solidFill>
            </a:endParaRPr>
          </a:p>
          <a:p>
            <a:pPr marL="0" indent="0">
              <a:buNone/>
            </a:pPr>
            <a:r>
              <a:rPr lang="en-GB" sz="2500" dirty="0">
                <a:solidFill>
                  <a:srgbClr val="0070C0"/>
                </a:solidFill>
              </a:rPr>
              <a:t>2.    Highest part of porch not to exceed 3 metres</a:t>
            </a:r>
          </a:p>
          <a:p>
            <a:pPr marL="0" indent="0">
              <a:buNone/>
            </a:pPr>
            <a:endParaRPr lang="en-GB" sz="2500" dirty="0">
              <a:solidFill>
                <a:srgbClr val="0070C0"/>
              </a:solidFill>
            </a:endParaRPr>
          </a:p>
          <a:p>
            <a:pPr marL="0" indent="0">
              <a:buNone/>
            </a:pPr>
            <a:r>
              <a:rPr lang="en-GB" sz="2500" dirty="0">
                <a:solidFill>
                  <a:srgbClr val="0070C0"/>
                </a:solidFill>
              </a:rPr>
              <a:t>3.    No part of porch to be within 2 metres of any   </a:t>
            </a:r>
          </a:p>
          <a:p>
            <a:pPr marL="0" indent="0">
              <a:buNone/>
            </a:pPr>
            <a:r>
              <a:rPr lang="en-GB" sz="2500" dirty="0">
                <a:solidFill>
                  <a:srgbClr val="0070C0"/>
                </a:solidFill>
              </a:rPr>
              <a:t>       boundary that fronts a highway </a:t>
            </a:r>
            <a:r>
              <a:rPr lang="en-GB" dirty="0"/>
              <a:t>	</a:t>
            </a:r>
          </a:p>
        </p:txBody>
      </p:sp>
    </p:spTree>
    <p:extLst>
      <p:ext uri="{BB962C8B-B14F-4D97-AF65-F5344CB8AC3E}">
        <p14:creationId xmlns:p14="http://schemas.microsoft.com/office/powerpoint/2010/main" val="3264548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2079104"/>
          </a:xfrm>
        </p:spPr>
        <p:txBody>
          <a:bodyPr>
            <a:normAutofit fontScale="90000"/>
          </a:bodyPr>
          <a:lstStyle/>
          <a:p>
            <a:br>
              <a:rPr lang="en-GB" dirty="0">
                <a:solidFill>
                  <a:schemeClr val="tx2"/>
                </a:solidFill>
              </a:rPr>
            </a:br>
            <a:r>
              <a:rPr lang="en-GB" dirty="0"/>
              <a:t>Class E- </a:t>
            </a:r>
            <a:br>
              <a:rPr lang="en-GB" dirty="0">
                <a:solidFill>
                  <a:schemeClr val="tx2"/>
                </a:solidFill>
              </a:rPr>
            </a:br>
            <a:r>
              <a:rPr lang="en-GB" dirty="0">
                <a:solidFill>
                  <a:srgbClr val="7030A0"/>
                </a:solidFill>
              </a:rPr>
              <a:t>Buildings etc incidental to the enjoyment of the dwellinghouse </a:t>
            </a:r>
            <a:br>
              <a:rPr lang="en-GB" dirty="0">
                <a:solidFill>
                  <a:srgbClr val="7030A0"/>
                </a:solidFill>
              </a:rPr>
            </a:br>
            <a:endParaRPr lang="en-GB" dirty="0"/>
          </a:p>
        </p:txBody>
      </p:sp>
      <p:sp>
        <p:nvSpPr>
          <p:cNvPr id="3" name="Content Placeholder 2"/>
          <p:cNvSpPr>
            <a:spLocks noGrp="1"/>
          </p:cNvSpPr>
          <p:nvPr>
            <p:ph idx="1"/>
          </p:nvPr>
        </p:nvSpPr>
        <p:spPr>
          <a:xfrm>
            <a:off x="457200" y="2492896"/>
            <a:ext cx="8229600" cy="3633267"/>
          </a:xfrm>
        </p:spPr>
        <p:txBody>
          <a:bodyPr>
            <a:normAutofit fontScale="55000" lnSpcReduction="20000"/>
          </a:bodyPr>
          <a:lstStyle/>
          <a:p>
            <a:r>
              <a:rPr lang="en-GB" dirty="0"/>
              <a:t>The building must be </a:t>
            </a:r>
            <a:r>
              <a:rPr lang="en-GB" b="1" u="sng" dirty="0"/>
              <a:t>Incidental</a:t>
            </a:r>
            <a:r>
              <a:rPr lang="en-GB" dirty="0"/>
              <a:t>- non habitable  </a:t>
            </a:r>
          </a:p>
          <a:p>
            <a:pPr lvl="1"/>
            <a:r>
              <a:rPr lang="en-GB" sz="3300" dirty="0"/>
              <a:t>shed, garage, green house, summer house, swimming or other pool  or a container used for domestic heating purposes for storage of oil or gas. </a:t>
            </a:r>
          </a:p>
          <a:p>
            <a:r>
              <a:rPr lang="en-GB" dirty="0">
                <a:solidFill>
                  <a:srgbClr val="FF0000"/>
                </a:solidFill>
              </a:rPr>
              <a:t>Can not include habitable accommodation: Bedroom, Kitchen, bathroom  </a:t>
            </a:r>
          </a:p>
          <a:p>
            <a:pPr marL="0" indent="0">
              <a:buNone/>
            </a:pPr>
            <a:r>
              <a:rPr lang="en-GB" dirty="0"/>
              <a:t> </a:t>
            </a:r>
          </a:p>
          <a:p>
            <a:r>
              <a:rPr lang="en-GB" dirty="0"/>
              <a:t>Can’t be forward of a wall forming principal elevation (of original house)</a:t>
            </a:r>
          </a:p>
          <a:p>
            <a:r>
              <a:rPr lang="en-GB" dirty="0">
                <a:solidFill>
                  <a:srgbClr val="7030A0"/>
                </a:solidFill>
              </a:rPr>
              <a:t>Can’t cover more than 50% of curtilage (subject to it remaining incidental in size) </a:t>
            </a:r>
          </a:p>
          <a:p>
            <a:r>
              <a:rPr lang="en-GB" dirty="0">
                <a:solidFill>
                  <a:srgbClr val="FF0000"/>
                </a:solidFill>
              </a:rPr>
              <a:t>Can’t exceed more than 4 metres in height – if within 2metres of boundary can only be 2.5metres. </a:t>
            </a:r>
          </a:p>
          <a:p>
            <a:r>
              <a:rPr lang="en-GB" dirty="0"/>
              <a:t>Eaves height can’t exceed 2.5metres in all cases </a:t>
            </a:r>
          </a:p>
          <a:p>
            <a:r>
              <a:rPr lang="en-GB" dirty="0">
                <a:solidFill>
                  <a:srgbClr val="7030A0"/>
                </a:solidFill>
              </a:rPr>
              <a:t>Can’t be built within the curtilage of a listed building </a:t>
            </a:r>
          </a:p>
          <a:p>
            <a:pPr marL="0" indent="0">
              <a:buNone/>
            </a:pPr>
            <a:endParaRPr lang="en-GB" dirty="0"/>
          </a:p>
          <a:p>
            <a:pPr marL="0" indent="0">
              <a:buNone/>
            </a:pPr>
            <a:r>
              <a:rPr lang="en-GB" dirty="0">
                <a:solidFill>
                  <a:srgbClr val="FF0000"/>
                </a:solidFill>
              </a:rPr>
              <a:t>Please Note: Conversion of existing outbuildings may not be development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70718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1368</Words>
  <Application>Microsoft Office PowerPoint</Application>
  <PresentationFormat>On-screen Show (4:3)</PresentationFormat>
  <Paragraphs>182</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Development</vt:lpstr>
      <vt:lpstr>PowerPoint Presentation</vt:lpstr>
      <vt:lpstr>PowerPoint Presentation</vt:lpstr>
      <vt:lpstr>Schedule 2, Part 1, Classes A – H Development within the curtilage of a dwelling house  </vt:lpstr>
      <vt:lpstr>PowerPoint Presentation</vt:lpstr>
      <vt:lpstr>PowerPoint Presentation</vt:lpstr>
      <vt:lpstr> Class C-  other alterations to roof of a dwellinghouse</vt:lpstr>
      <vt:lpstr>Class D- Porches</vt:lpstr>
      <vt:lpstr> Class E-  Buildings etc incidental to the enjoyment of the dwellinghouse  </vt:lpstr>
      <vt:lpstr>Other Classes and matters:</vt:lpstr>
      <vt:lpstr>Part 2 Minor Operations  </vt:lpstr>
      <vt:lpstr>Part 14- Renewable Energy on domestic premises </vt:lpstr>
      <vt:lpstr>Dwellinghouses- C3 Use Class </vt:lpstr>
      <vt:lpstr>C4- Houses in multiple Occupancy </vt:lpstr>
      <vt:lpstr>Change of uses to dwellings C3 </vt:lpstr>
      <vt:lpstr>Any Questions?</vt:lpstr>
    </vt:vector>
  </TitlesOfParts>
  <Company>Bromsgrove District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dc:title>
  <dc:creator>Claire Gilbert</dc:creator>
  <cp:lastModifiedBy>Leah Southall</cp:lastModifiedBy>
  <cp:revision>17</cp:revision>
  <dcterms:created xsi:type="dcterms:W3CDTF">2019-08-16T13:37:12Z</dcterms:created>
  <dcterms:modified xsi:type="dcterms:W3CDTF">2024-01-05T12:07:03Z</dcterms:modified>
</cp:coreProperties>
</file>